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BCB3"/>
    <a:srgbClr val="19AF9D"/>
    <a:srgbClr val="6B918C"/>
    <a:srgbClr val="1C4890"/>
    <a:srgbClr val="40B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kermanshahbar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92CD947B-0AE5-4836-86C8-981B1E01E166}"/>
              </a:ext>
            </a:extLst>
          </p:cNvPr>
          <p:cNvSpPr/>
          <p:nvPr/>
        </p:nvSpPr>
        <p:spPr>
          <a:xfrm>
            <a:off x="8196455" y="1456557"/>
            <a:ext cx="171450" cy="16535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E52F0EB-3777-403F-980F-8B20F2C1FD3B}"/>
              </a:ext>
            </a:extLst>
          </p:cNvPr>
          <p:cNvCxnSpPr>
            <a:cxnSpLocks/>
          </p:cNvCxnSpPr>
          <p:nvPr/>
        </p:nvCxnSpPr>
        <p:spPr>
          <a:xfrm flipH="1" flipV="1">
            <a:off x="4772026" y="1480499"/>
            <a:ext cx="3396799" cy="147"/>
          </a:xfrm>
          <a:prstGeom prst="line">
            <a:avLst/>
          </a:prstGeom>
          <a:ln w="12700"/>
          <a:effectLst>
            <a:outerShdw blurRad="38100" dist="25400" dir="6600000" sx="102000" sy="102000" algn="t" rotWithShape="0">
              <a:srgbClr val="FF0000">
                <a:alpha val="88000"/>
              </a:srgb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C017121B-9B72-4626-9A28-1DAA01A556F1}"/>
              </a:ext>
            </a:extLst>
          </p:cNvPr>
          <p:cNvSpPr/>
          <p:nvPr/>
        </p:nvSpPr>
        <p:spPr>
          <a:xfrm>
            <a:off x="8299792" y="1314313"/>
            <a:ext cx="171450" cy="16535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BE082F7-FA9A-4EE3-9984-99C5391730C8}"/>
              </a:ext>
            </a:extLst>
          </p:cNvPr>
          <p:cNvSpPr/>
          <p:nvPr/>
        </p:nvSpPr>
        <p:spPr>
          <a:xfrm>
            <a:off x="8385517" y="1463171"/>
            <a:ext cx="155468" cy="15874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9AF5845-EFB6-4D5D-A7A4-E1D58A466646}"/>
              </a:ext>
            </a:extLst>
          </p:cNvPr>
          <p:cNvSpPr/>
          <p:nvPr/>
        </p:nvSpPr>
        <p:spPr>
          <a:xfrm>
            <a:off x="8196455" y="1513572"/>
            <a:ext cx="171450" cy="11451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5A6B8A6-43E5-4B78-8288-3B3A07E265F3}"/>
              </a:ext>
            </a:extLst>
          </p:cNvPr>
          <p:cNvSpPr/>
          <p:nvPr/>
        </p:nvSpPr>
        <p:spPr>
          <a:xfrm>
            <a:off x="8299792" y="1371328"/>
            <a:ext cx="171450" cy="11451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AFCE42D-B12F-4DB5-BE2E-53D49C6AE75F}"/>
              </a:ext>
            </a:extLst>
          </p:cNvPr>
          <p:cNvSpPr/>
          <p:nvPr/>
        </p:nvSpPr>
        <p:spPr>
          <a:xfrm>
            <a:off x="8385517" y="1519169"/>
            <a:ext cx="155468" cy="10993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E3F887D-34DF-4762-AE57-4EEF242E3C92}"/>
              </a:ext>
            </a:extLst>
          </p:cNvPr>
          <p:cNvSpPr/>
          <p:nvPr/>
        </p:nvSpPr>
        <p:spPr>
          <a:xfrm>
            <a:off x="290492" y="5461589"/>
            <a:ext cx="171450" cy="16535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6B4FD95-06C7-4D59-92A4-459773CD2F80}"/>
              </a:ext>
            </a:extLst>
          </p:cNvPr>
          <p:cNvSpPr/>
          <p:nvPr/>
        </p:nvSpPr>
        <p:spPr>
          <a:xfrm>
            <a:off x="393829" y="5319345"/>
            <a:ext cx="171450" cy="16535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1C7C041-4D06-40A9-B623-15D24E42BC14}"/>
              </a:ext>
            </a:extLst>
          </p:cNvPr>
          <p:cNvSpPr/>
          <p:nvPr/>
        </p:nvSpPr>
        <p:spPr>
          <a:xfrm>
            <a:off x="479554" y="5468203"/>
            <a:ext cx="155468" cy="15874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63379F7-8770-4796-92B3-A3E815643D32}"/>
              </a:ext>
            </a:extLst>
          </p:cNvPr>
          <p:cNvCxnSpPr>
            <a:cxnSpLocks/>
          </p:cNvCxnSpPr>
          <p:nvPr/>
        </p:nvCxnSpPr>
        <p:spPr>
          <a:xfrm flipH="1">
            <a:off x="5189533" y="5583275"/>
            <a:ext cx="3195984" cy="0"/>
          </a:xfrm>
          <a:prstGeom prst="line">
            <a:avLst/>
          </a:prstGeom>
          <a:ln w="12700"/>
          <a:effectLst>
            <a:outerShdw blurRad="38100" dist="25400" dir="6600000" sx="102000" sy="102000" algn="t" rotWithShape="0">
              <a:srgbClr val="FF0000">
                <a:alpha val="88000"/>
              </a:srgb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2E50E7F-72C6-4A80-A310-3533B8D5483B}"/>
              </a:ext>
            </a:extLst>
          </p:cNvPr>
          <p:cNvCxnSpPr>
            <a:cxnSpLocks/>
          </p:cNvCxnSpPr>
          <p:nvPr/>
        </p:nvCxnSpPr>
        <p:spPr>
          <a:xfrm rot="10800000">
            <a:off x="690917" y="5583279"/>
            <a:ext cx="3437201" cy="27409"/>
          </a:xfrm>
          <a:prstGeom prst="line">
            <a:avLst/>
          </a:prstGeom>
          <a:ln w="12700"/>
          <a:effectLst>
            <a:outerShdw blurRad="38100" dist="25400" dir="6600000" sx="102000" sy="102000" algn="t" rotWithShape="0">
              <a:srgbClr val="FF0000">
                <a:alpha val="88000"/>
              </a:srgb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B826BD9-1359-4004-8C6E-F6507DCC537E}"/>
              </a:ext>
            </a:extLst>
          </p:cNvPr>
          <p:cNvCxnSpPr>
            <a:cxnSpLocks/>
          </p:cNvCxnSpPr>
          <p:nvPr/>
        </p:nvCxnSpPr>
        <p:spPr>
          <a:xfrm flipV="1">
            <a:off x="8540985" y="1685106"/>
            <a:ext cx="0" cy="3618841"/>
          </a:xfrm>
          <a:prstGeom prst="line">
            <a:avLst/>
          </a:prstGeom>
          <a:ln w="12700"/>
          <a:effectLst>
            <a:outerShdw blurRad="38100" dist="25400" dir="6600000" sx="102000" sy="102000" algn="t" rotWithShape="0">
              <a:srgbClr val="FF0000">
                <a:alpha val="88000"/>
              </a:srgb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322EB93-F54D-4C24-99A1-D73F49619813}"/>
              </a:ext>
            </a:extLst>
          </p:cNvPr>
          <p:cNvCxnSpPr>
            <a:cxnSpLocks/>
          </p:cNvCxnSpPr>
          <p:nvPr/>
        </p:nvCxnSpPr>
        <p:spPr>
          <a:xfrm flipH="1">
            <a:off x="376217" y="1723197"/>
            <a:ext cx="31725" cy="3547601"/>
          </a:xfrm>
          <a:prstGeom prst="line">
            <a:avLst/>
          </a:prstGeom>
          <a:ln w="12700"/>
          <a:effectLst>
            <a:outerShdw blurRad="38100" dist="25400" dir="6600000" sx="102000" sy="102000" algn="t" rotWithShape="0">
              <a:srgbClr val="FF0000">
                <a:alpha val="88000"/>
              </a:srgb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D94B845E-D3EF-4E06-B774-710D3EDA92A3}"/>
              </a:ext>
            </a:extLst>
          </p:cNvPr>
          <p:cNvSpPr/>
          <p:nvPr/>
        </p:nvSpPr>
        <p:spPr>
          <a:xfrm>
            <a:off x="407942" y="1479668"/>
            <a:ext cx="171450" cy="16535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1A0BE2E-454A-480A-AC38-78762ADDBD7A}"/>
              </a:ext>
            </a:extLst>
          </p:cNvPr>
          <p:cNvSpPr/>
          <p:nvPr/>
        </p:nvSpPr>
        <p:spPr>
          <a:xfrm>
            <a:off x="8416452" y="5389920"/>
            <a:ext cx="171450" cy="16535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0109B593-DF8F-4F7F-AE10-E81149443FF2}"/>
              </a:ext>
            </a:extLst>
          </p:cNvPr>
          <p:cNvCxnSpPr>
            <a:cxnSpLocks/>
          </p:cNvCxnSpPr>
          <p:nvPr/>
        </p:nvCxnSpPr>
        <p:spPr>
          <a:xfrm flipH="1">
            <a:off x="635022" y="1472088"/>
            <a:ext cx="3661878" cy="6724"/>
          </a:xfrm>
          <a:prstGeom prst="line">
            <a:avLst/>
          </a:prstGeom>
          <a:ln w="12700"/>
          <a:effectLst>
            <a:outerShdw blurRad="38100" dist="25400" dir="6600000" sx="102000" sy="102000" algn="t" rotWithShape="0">
              <a:srgbClr val="FF0000">
                <a:alpha val="88000"/>
              </a:srgb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Title 102">
            <a:extLst>
              <a:ext uri="{FF2B5EF4-FFF2-40B4-BE49-F238E27FC236}">
                <a16:creationId xmlns:a16="http://schemas.microsoft.com/office/drawing/2014/main" id="{739D82DF-F6EC-45FF-BA7D-259CDFBA77A7}"/>
              </a:ext>
            </a:extLst>
          </p:cNvPr>
          <p:cNvSpPr txBox="1">
            <a:spLocks/>
          </p:cNvSpPr>
          <p:nvPr/>
        </p:nvSpPr>
        <p:spPr>
          <a:xfrm>
            <a:off x="288354" y="1797241"/>
            <a:ext cx="8454666" cy="36483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fa-IR" sz="1300" dirty="0">
              <a:solidFill>
                <a:schemeClr val="tx1"/>
              </a:solidFill>
              <a:latin typeface="IranNastaliq" panose="02020505000000020003" pitchFamily="18" charset="0"/>
              <a:cs typeface="B Zar" panose="00000400000000000000" pitchFamily="2" charset="-78"/>
            </a:endParaRPr>
          </a:p>
          <a:p>
            <a:pPr lvl="1" algn="just"/>
            <a:endParaRPr lang="fa-IR" sz="1300" dirty="0">
              <a:latin typeface="IranNastaliq" panose="02020505000000020003" pitchFamily="18" charset="0"/>
              <a:cs typeface="B Zar" panose="00000400000000000000" pitchFamily="2" charset="-78"/>
            </a:endParaRPr>
          </a:p>
        </p:txBody>
      </p:sp>
      <p:sp>
        <p:nvSpPr>
          <p:cNvPr id="106" name="Title 102">
            <a:extLst>
              <a:ext uri="{FF2B5EF4-FFF2-40B4-BE49-F238E27FC236}">
                <a16:creationId xmlns:a16="http://schemas.microsoft.com/office/drawing/2014/main" id="{219484B2-A88C-426E-B7FA-12D02CC11BD9}"/>
              </a:ext>
            </a:extLst>
          </p:cNvPr>
          <p:cNvSpPr txBox="1">
            <a:spLocks/>
          </p:cNvSpPr>
          <p:nvPr/>
        </p:nvSpPr>
        <p:spPr>
          <a:xfrm>
            <a:off x="9171455" y="2695310"/>
            <a:ext cx="2596381" cy="7926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fa-IR" sz="1600" b="1" dirty="0">
                <a:solidFill>
                  <a:schemeClr val="tx1"/>
                </a:solidFill>
                <a:latin typeface="IranNastaliq" panose="02020505000000020003" pitchFamily="18" charset="0"/>
                <a:cs typeface="B Titr" pitchFamily="2" charset="-78"/>
              </a:rPr>
              <a:t>آموزش نحوه ثبت  نام پذیرفته </a:t>
            </a:r>
            <a:r>
              <a:rPr lang="fa-IR" sz="1600" b="1" dirty="0" err="1">
                <a:solidFill>
                  <a:schemeClr val="tx1"/>
                </a:solidFill>
                <a:latin typeface="IranNastaliq" panose="02020505000000020003" pitchFamily="18" charset="0"/>
                <a:cs typeface="B Titr" pitchFamily="2" charset="-78"/>
              </a:rPr>
              <a:t>شدگان</a:t>
            </a:r>
            <a:r>
              <a:rPr lang="fa-IR" sz="1600" b="1" dirty="0">
                <a:solidFill>
                  <a:schemeClr val="tx1"/>
                </a:solidFill>
                <a:latin typeface="IranNastaliq" panose="02020505000000020003" pitchFamily="18" charset="0"/>
                <a:cs typeface="B Titr" pitchFamily="2" charset="-78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fa-IR" sz="1600" b="1" dirty="0">
                <a:solidFill>
                  <a:schemeClr val="tx1"/>
                </a:solidFill>
                <a:latin typeface="IranNastaliq" panose="02020505000000020003" pitchFamily="18" charset="0"/>
                <a:cs typeface="B Titr" pitchFamily="2" charset="-78"/>
              </a:rPr>
              <a:t>آزمون ورودی کارآموزی وکالت </a:t>
            </a:r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id="{76F17F38-AD17-46F7-8296-FBF975A37B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" t="-7276" r="-13817" b="28249"/>
          <a:stretch/>
        </p:blipFill>
        <p:spPr>
          <a:xfrm>
            <a:off x="10150559" y="867607"/>
            <a:ext cx="900000" cy="972000"/>
          </a:xfrm>
          <a:prstGeom prst="rect">
            <a:avLst/>
          </a:prstGeom>
        </p:spPr>
      </p:pic>
      <p:sp>
        <p:nvSpPr>
          <p:cNvPr id="111" name="Title 102">
            <a:extLst>
              <a:ext uri="{FF2B5EF4-FFF2-40B4-BE49-F238E27FC236}">
                <a16:creationId xmlns:a16="http://schemas.microsoft.com/office/drawing/2014/main" id="{4A7196D3-24C9-4B0B-BBCD-3B19B95B6E43}"/>
              </a:ext>
            </a:extLst>
          </p:cNvPr>
          <p:cNvSpPr txBox="1">
            <a:spLocks/>
          </p:cNvSpPr>
          <p:nvPr/>
        </p:nvSpPr>
        <p:spPr>
          <a:xfrm>
            <a:off x="10166535" y="227181"/>
            <a:ext cx="783226" cy="74292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هوالوکیل </a:t>
            </a:r>
          </a:p>
        </p:txBody>
      </p:sp>
      <p:sp>
        <p:nvSpPr>
          <p:cNvPr id="122" name="Title 102">
            <a:extLst>
              <a:ext uri="{FF2B5EF4-FFF2-40B4-BE49-F238E27FC236}">
                <a16:creationId xmlns:a16="http://schemas.microsoft.com/office/drawing/2014/main" id="{E112C9BF-E5B4-4E13-A5AC-985AC8E42A39}"/>
              </a:ext>
            </a:extLst>
          </p:cNvPr>
          <p:cNvSpPr txBox="1">
            <a:spLocks/>
          </p:cNvSpPr>
          <p:nvPr/>
        </p:nvSpPr>
        <p:spPr>
          <a:xfrm>
            <a:off x="9807329" y="1654721"/>
            <a:ext cx="1501638" cy="43950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1200" dirty="0">
                <a:solidFill>
                  <a:schemeClr val="tx1"/>
                </a:solidFill>
                <a:latin typeface="Dima Shekasteh Free" panose="02000503000000020003" pitchFamily="2" charset="0"/>
                <a:cs typeface="B Davat" panose="00000400000000000000" pitchFamily="2" charset="-78"/>
              </a:rPr>
              <a:t>کانون </a:t>
            </a:r>
            <a:r>
              <a:rPr lang="fa-IR" sz="1200" dirty="0" smtClean="0">
                <a:solidFill>
                  <a:schemeClr val="tx1"/>
                </a:solidFill>
                <a:latin typeface="Dima Shekasteh Free" panose="02000503000000020003" pitchFamily="2" charset="0"/>
                <a:cs typeface="B Davat" panose="00000400000000000000" pitchFamily="2" charset="-78"/>
              </a:rPr>
              <a:t>وکلای  دادگستری کرمانشاه</a:t>
            </a:r>
            <a:endParaRPr lang="fa-IR" sz="1200" dirty="0">
              <a:solidFill>
                <a:schemeClr val="tx1"/>
              </a:solidFill>
              <a:latin typeface="Dima Shekasteh Free" panose="02000503000000020003" pitchFamily="2" charset="0"/>
              <a:cs typeface="B Davat" panose="00000400000000000000" pitchFamily="2" charset="-78"/>
            </a:endParaRPr>
          </a:p>
        </p:txBody>
      </p:sp>
      <p:pic>
        <p:nvPicPr>
          <p:cNvPr id="128" name="Picture 127">
            <a:extLst>
              <a:ext uri="{FF2B5EF4-FFF2-40B4-BE49-F238E27FC236}">
                <a16:creationId xmlns:a16="http://schemas.microsoft.com/office/drawing/2014/main" id="{12EB9DF2-1574-4A43-B621-84B8933441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" t="-7276" r="-13817" b="28249"/>
          <a:stretch/>
        </p:blipFill>
        <p:spPr>
          <a:xfrm>
            <a:off x="4309126" y="996731"/>
            <a:ext cx="523717" cy="565614"/>
          </a:xfrm>
          <a:prstGeom prst="rect">
            <a:avLst/>
          </a:prstGeom>
        </p:spPr>
      </p:pic>
      <p:sp>
        <p:nvSpPr>
          <p:cNvPr id="130" name="Title 102">
            <a:extLst>
              <a:ext uri="{FF2B5EF4-FFF2-40B4-BE49-F238E27FC236}">
                <a16:creationId xmlns:a16="http://schemas.microsoft.com/office/drawing/2014/main" id="{5CAC78DC-A1A2-4D84-A4BF-256FCBAC818F}"/>
              </a:ext>
            </a:extLst>
          </p:cNvPr>
          <p:cNvSpPr txBox="1">
            <a:spLocks/>
          </p:cNvSpPr>
          <p:nvPr/>
        </p:nvSpPr>
        <p:spPr>
          <a:xfrm>
            <a:off x="9446820" y="3956723"/>
            <a:ext cx="2580053" cy="5752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a-IR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B Zar" panose="00000400000000000000" pitchFamily="2" charset="-78"/>
              </a:rPr>
              <a:t>فایل مطالب از طرق ذیل قابل دسترسی است : </a:t>
            </a:r>
          </a:p>
        </p:txBody>
      </p:sp>
      <p:sp>
        <p:nvSpPr>
          <p:cNvPr id="133" name="Title 102">
            <a:extLst>
              <a:ext uri="{FF2B5EF4-FFF2-40B4-BE49-F238E27FC236}">
                <a16:creationId xmlns:a16="http://schemas.microsoft.com/office/drawing/2014/main" id="{65977537-315E-425B-979A-AB7D31997AE5}"/>
              </a:ext>
            </a:extLst>
          </p:cNvPr>
          <p:cNvSpPr txBox="1">
            <a:spLocks/>
          </p:cNvSpPr>
          <p:nvPr/>
        </p:nvSpPr>
        <p:spPr>
          <a:xfrm>
            <a:off x="9446821" y="4293247"/>
            <a:ext cx="2580053" cy="5752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a-IR" sz="14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https://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www.kermanshahbar.com</a:t>
            </a:r>
            <a:r>
              <a:rPr lang="fa-IR" sz="14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 </a:t>
            </a:r>
            <a:endParaRPr lang="fa-IR" sz="14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5" name="Graphic 134" descr="Internet">
            <a:extLst>
              <a:ext uri="{FF2B5EF4-FFF2-40B4-BE49-F238E27FC236}">
                <a16:creationId xmlns:a16="http://schemas.microsoft.com/office/drawing/2014/main" id="{E196CB82-A1E1-45E3-9260-12B02A52F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13511" y="4551212"/>
            <a:ext cx="336513" cy="336513"/>
          </a:xfrm>
          <a:prstGeom prst="rect">
            <a:avLst/>
          </a:prstGeom>
        </p:spPr>
      </p:pic>
      <p:pic>
        <p:nvPicPr>
          <p:cNvPr id="137" name="Graphic 136" descr="Send">
            <a:extLst>
              <a:ext uri="{FF2B5EF4-FFF2-40B4-BE49-F238E27FC236}">
                <a16:creationId xmlns:a16="http://schemas.microsoft.com/office/drawing/2014/main" id="{DB26169A-2F8A-4BE3-B421-6CE6D19C7B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34179" y="4950956"/>
            <a:ext cx="225284" cy="22528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3B30AD0-A3EE-443C-9F22-DE8C61DDAED0}"/>
              </a:ext>
            </a:extLst>
          </p:cNvPr>
          <p:cNvSpPr/>
          <p:nvPr/>
        </p:nvSpPr>
        <p:spPr>
          <a:xfrm>
            <a:off x="479554" y="1447952"/>
            <a:ext cx="8136409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rtl="1">
              <a:lnSpc>
                <a:spcPct val="150000"/>
              </a:lnSpc>
            </a:pPr>
            <a:r>
              <a:rPr lang="fa-I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پذیرفته شده محترم ؛</a:t>
            </a:r>
          </a:p>
          <a:p>
            <a:pPr lvl="1" algn="just" rtl="1">
              <a:lnSpc>
                <a:spcPct val="150000"/>
              </a:lnSpc>
            </a:pPr>
            <a:r>
              <a:rPr lang="fa-IR" sz="1200" dirty="0">
                <a:cs typeface="B Zar" panose="00000400000000000000" pitchFamily="2" charset="-78"/>
              </a:rPr>
              <a:t> با سلام ؛ موفقیت شما در آزمون ورودی کارآموزی وکالت کانون وکلای دادگستری </a:t>
            </a:r>
            <a:r>
              <a:rPr lang="fa-IR" sz="1200" dirty="0" smtClean="0">
                <a:cs typeface="B Zar" panose="00000400000000000000" pitchFamily="2" charset="-78"/>
              </a:rPr>
              <a:t>کرمانشاه </a:t>
            </a:r>
            <a:r>
              <a:rPr lang="fa-IR" sz="1200" dirty="0">
                <a:cs typeface="B Zar" panose="00000400000000000000" pitchFamily="2" charset="-78"/>
              </a:rPr>
              <a:t>را تبریک عرض می نمائیم .</a:t>
            </a:r>
          </a:p>
          <a:p>
            <a:pPr lvl="1" algn="just" rtl="1">
              <a:lnSpc>
                <a:spcPct val="150000"/>
              </a:lnSpc>
            </a:pPr>
            <a:r>
              <a:rPr lang="fa-IR" sz="1200" dirty="0">
                <a:cs typeface="B Zar" panose="00000400000000000000" pitchFamily="2" charset="-78"/>
              </a:rPr>
              <a:t>ثبت نام پذیرفته شدگان در </a:t>
            </a:r>
            <a:r>
              <a:rPr lang="fa-IR" sz="1200" dirty="0" smtClean="0">
                <a:cs typeface="B Zar" panose="00000400000000000000" pitchFamily="2" charset="-78"/>
              </a:rPr>
              <a:t>یک </a:t>
            </a:r>
            <a:r>
              <a:rPr lang="fa-IR" sz="1200" dirty="0">
                <a:cs typeface="B Zar" panose="00000400000000000000" pitchFamily="2" charset="-78"/>
              </a:rPr>
              <a:t>مرحله صورت می پذیرد . لطفاً به نکات مندرج در اطلاعیه ثبت نام دقت نموده و بر اساس آن اقدام فرمائید .  </a:t>
            </a:r>
          </a:p>
          <a:p>
            <a:pPr lvl="1" algn="just" rtl="1">
              <a:lnSpc>
                <a:spcPct val="150000"/>
              </a:lnSpc>
            </a:pPr>
            <a:r>
              <a:rPr lang="fa-IR" sz="1300" b="1" dirty="0">
                <a:latin typeface="IranNastaliq" panose="02020505000000020003" pitchFamily="18" charset="0"/>
                <a:cs typeface="B Zar" panose="00000400000000000000" pitchFamily="2" charset="-78"/>
              </a:rPr>
              <a:t>توجه پذیرفته شدگان محترم را به چند نکته جلب می نمائیم ؛ </a:t>
            </a:r>
          </a:p>
          <a:p>
            <a:pPr marL="800100" lvl="1" indent="-342900"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100" dirty="0" smtClean="0">
                <a:latin typeface="IranNastaliq" panose="02020505000000020003" pitchFamily="18" charset="0"/>
                <a:cs typeface="B Zar" panose="00000400000000000000" pitchFamily="2" charset="-78"/>
              </a:rPr>
              <a:t>انجام فرآیند ثبت نام، </a:t>
            </a:r>
            <a:r>
              <a:rPr lang="fa-IR" sz="1100" dirty="0">
                <a:latin typeface="IranNastaliq" panose="02020505000000020003" pitchFamily="18" charset="0"/>
                <a:cs typeface="B Zar" panose="00000400000000000000" pitchFamily="2" charset="-78"/>
              </a:rPr>
              <a:t>بارگذاری اطلاعات و ارسال </a:t>
            </a:r>
            <a:r>
              <a:rPr lang="fa-IR" sz="1100" dirty="0" smtClean="0">
                <a:latin typeface="IranNastaliq" panose="02020505000000020003" pitchFamily="18" charset="0"/>
                <a:cs typeface="B Zar" panose="00000400000000000000" pitchFamily="2" charset="-78"/>
              </a:rPr>
              <a:t>مدارک، </a:t>
            </a:r>
            <a:r>
              <a:rPr lang="fa-IR" sz="1100" dirty="0">
                <a:latin typeface="IranNastaliq" panose="02020505000000020003" pitchFamily="18" charset="0"/>
                <a:cs typeface="B Zar" panose="00000400000000000000" pitchFamily="2" charset="-78"/>
              </a:rPr>
              <a:t>صرفاً از طریق اتوماسیون اداری امکان پذیر است و  پذیرفته شدگان محترم از مراجعه حضوری به کانون خودداری فرمایند </a:t>
            </a:r>
            <a:r>
              <a:rPr lang="fa-IR" sz="1100" dirty="0" smtClean="0">
                <a:latin typeface="IranNastaliq" panose="02020505000000020003" pitchFamily="18" charset="0"/>
                <a:cs typeface="B Zar" panose="00000400000000000000" pitchFamily="2" charset="-78"/>
              </a:rPr>
              <a:t>. </a:t>
            </a:r>
            <a:r>
              <a:rPr lang="fa-IR" sz="1100" dirty="0">
                <a:latin typeface="IranNastaliq" panose="02020505000000020003" pitchFamily="18" charset="0"/>
                <a:cs typeface="B Zar" panose="00000400000000000000" pitchFamily="2" charset="-78"/>
              </a:rPr>
              <a:t>هیچ یک از مدارک حضوری دریافت نخواهد شد . </a:t>
            </a:r>
            <a:endParaRPr lang="en-US" sz="1100" dirty="0">
              <a:latin typeface="IranNastaliq" panose="02020505000000020003" pitchFamily="18" charset="0"/>
              <a:cs typeface="B Zar" panose="00000400000000000000" pitchFamily="2" charset="-78"/>
            </a:endParaRPr>
          </a:p>
          <a:p>
            <a:pPr marL="800100" lvl="1" indent="-342900"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100" dirty="0">
                <a:latin typeface="IranNastaliq" panose="02020505000000020003" pitchFamily="18" charset="0"/>
                <a:cs typeface="B Zar" panose="00000400000000000000" pitchFamily="2" charset="-78"/>
              </a:rPr>
              <a:t>اسکن مدارک باید از روی اصل مدرک  بصورت رنگی و با </a:t>
            </a:r>
            <a:r>
              <a:rPr lang="fa-IR" sz="1100" dirty="0" smtClean="0">
                <a:latin typeface="IranNastaliq" panose="02020505000000020003" pitchFamily="18" charset="0"/>
                <a:cs typeface="B Zar" panose="00000400000000000000" pitchFamily="2" charset="-78"/>
              </a:rPr>
              <a:t>کیفیت </a:t>
            </a:r>
            <a:r>
              <a:rPr lang="fa-IR" sz="1400" dirty="0" smtClean="0">
                <a:latin typeface="IranNastaliq" panose="02020505000000020003" pitchFamily="18" charset="0"/>
                <a:cs typeface="B Zar" panose="00000400000000000000" pitchFamily="2" charset="-78"/>
              </a:rPr>
              <a:t>300</a:t>
            </a:r>
            <a:r>
              <a:rPr lang="fa-IR" sz="1100" dirty="0" smtClean="0">
                <a:latin typeface="IranNastaliq" panose="02020505000000020003" pitchFamily="18" charset="0"/>
                <a:cs typeface="B Zar" panose="00000400000000000000" pitchFamily="2" charset="-78"/>
              </a:rPr>
              <a:t> </a:t>
            </a:r>
            <a:r>
              <a:rPr lang="en-US" sz="1100" dirty="0" smtClean="0">
                <a:latin typeface="IranNastaliq" panose="02020505000000020003" pitchFamily="18" charset="0"/>
                <a:cs typeface="B Zar" panose="00000400000000000000" pitchFamily="2" charset="-78"/>
              </a:rPr>
              <a:t>   </a:t>
            </a:r>
            <a:r>
              <a:rPr lang="en-US" sz="1100" dirty="0" smtClean="0">
                <a:latin typeface="Bodoni MT" panose="02070603080606020203" pitchFamily="18" charset="0"/>
                <a:cs typeface="W_akhbar Bold" panose="00000400000000000000" pitchFamily="2" charset="0"/>
              </a:rPr>
              <a:t>dpi</a:t>
            </a:r>
            <a:r>
              <a:rPr lang="fa-IR" sz="1100" dirty="0" smtClean="0">
                <a:latin typeface="IranNastaliq" panose="02020505000000020003" pitchFamily="18" charset="0"/>
                <a:cs typeface="B Zar" panose="00000400000000000000" pitchFamily="2" charset="-78"/>
              </a:rPr>
              <a:t>صورت </a:t>
            </a:r>
            <a:r>
              <a:rPr lang="fa-IR" sz="1100" dirty="0">
                <a:latin typeface="IranNastaliq" panose="02020505000000020003" pitchFamily="18" charset="0"/>
                <a:cs typeface="B Zar" panose="00000400000000000000" pitchFamily="2" charset="-78"/>
              </a:rPr>
              <a:t>گیرد . </a:t>
            </a:r>
          </a:p>
          <a:p>
            <a:pPr marL="800100" lvl="1" indent="-342900"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100" dirty="0">
                <a:latin typeface="IranNastaliq" panose="02020505000000020003" pitchFamily="18" charset="0"/>
                <a:cs typeface="B Zar" panose="00000400000000000000" pitchFamily="2" charset="-78"/>
              </a:rPr>
              <a:t>برگ معرفی پزشکی </a:t>
            </a:r>
            <a:r>
              <a:rPr lang="fa-IR" sz="1100" dirty="0" smtClean="0">
                <a:latin typeface="IranNastaliq" panose="02020505000000020003" pitchFamily="18" charset="0"/>
                <a:cs typeface="B Zar" panose="00000400000000000000" pitchFamily="2" charset="-78"/>
              </a:rPr>
              <a:t>قانونی را </a:t>
            </a:r>
            <a:r>
              <a:rPr lang="fa-IR" sz="1100" dirty="0">
                <a:latin typeface="IranNastaliq" panose="02020505000000020003" pitchFamily="18" charset="0"/>
                <a:cs typeface="B Zar" panose="00000400000000000000" pitchFamily="2" charset="-78"/>
              </a:rPr>
              <a:t>از سامانه دریافت نموده و به مرجع مذکور ارائه نمائید و </a:t>
            </a:r>
            <a:r>
              <a:rPr lang="fa-IR" sz="1100" dirty="0" smtClean="0">
                <a:latin typeface="IranNastaliq" panose="02020505000000020003" pitchFamily="18" charset="0"/>
                <a:cs typeface="B Zar" panose="00000400000000000000" pitchFamily="2" charset="-78"/>
              </a:rPr>
              <a:t>پاسخ را درصورتی که به متقاضی تحویل گردید </a:t>
            </a:r>
            <a:r>
              <a:rPr lang="fa-IR" sz="1100" dirty="0">
                <a:latin typeface="IranNastaliq" panose="02020505000000020003" pitchFamily="18" charset="0"/>
                <a:cs typeface="B Zar" panose="00000400000000000000" pitchFamily="2" charset="-78"/>
              </a:rPr>
              <a:t>بصورت دربسته در زمان مراجعه </a:t>
            </a:r>
            <a:r>
              <a:rPr lang="fa-IR" sz="1100" dirty="0" smtClean="0">
                <a:latin typeface="IranNastaliq" panose="02020505000000020003" pitchFamily="18" charset="0"/>
                <a:cs typeface="B Zar" panose="00000400000000000000" pitchFamily="2" charset="-78"/>
              </a:rPr>
              <a:t>حضوری که متعاقبا اعلام  می گردد </a:t>
            </a:r>
            <a:r>
              <a:rPr lang="fa-IR" sz="1100" dirty="0">
                <a:latin typeface="IranNastaliq" panose="02020505000000020003" pitchFamily="18" charset="0"/>
                <a:cs typeface="B Zar" panose="00000400000000000000" pitchFamily="2" charset="-78"/>
              </a:rPr>
              <a:t>ارائه </a:t>
            </a:r>
            <a:r>
              <a:rPr lang="fa-IR" sz="1100" dirty="0" smtClean="0">
                <a:latin typeface="IranNastaliq" panose="02020505000000020003" pitchFamily="18" charset="0"/>
                <a:cs typeface="B Zar" panose="00000400000000000000" pitchFamily="2" charset="-78"/>
              </a:rPr>
              <a:t>نمائید.(درصورتی که پاسخ استعلامات توسط خود مرجع از طریق پست ارسال گردید نیازی به مراجعه حضوری نمی باشد)</a:t>
            </a:r>
          </a:p>
          <a:p>
            <a:pPr lvl="1" algn="just" rtl="1">
              <a:lnSpc>
                <a:spcPct val="150000"/>
              </a:lnSpc>
            </a:pPr>
            <a:r>
              <a:rPr lang="fa-IR" sz="1100" dirty="0" smtClean="0">
                <a:latin typeface="IranNastaliq" panose="02020505000000020003" pitchFamily="18" charset="0"/>
                <a:cs typeface="B Zar" panose="00000400000000000000" pitchFamily="2" charset="-78"/>
              </a:rPr>
              <a:t>                     </a:t>
            </a:r>
            <a:r>
              <a:rPr lang="fa-IR" sz="1100" dirty="0" smtClean="0">
                <a:solidFill>
                  <a:srgbClr val="FF0000"/>
                </a:solidFill>
                <a:latin typeface="IranNastaliq" panose="02020505000000020003" pitchFamily="18" charset="0"/>
                <a:cs typeface="B Zar" panose="00000400000000000000" pitchFamily="2" charset="-78"/>
              </a:rPr>
              <a:t>لازم به ذکر است به پاسخ استعلام پزشکی قانونی که شخصا تحویل گرفته باشید  و محتوای آن را از پاکت جدا کرده باشید ترتیب اثر داده نخواهد شد.</a:t>
            </a:r>
          </a:p>
          <a:p>
            <a:pPr marL="800100" lvl="1" indent="-342900"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100" dirty="0" smtClean="0">
                <a:latin typeface="IranNastaliq" panose="02020505000000020003" pitchFamily="18" charset="0"/>
                <a:cs typeface="B Zar" panose="00000400000000000000" pitchFamily="2" charset="-78"/>
              </a:rPr>
              <a:t>جهت استعلام"مدرک تحصیلی دانشگاه" در صورتی که دانشگاه محل فارغ التحصیلی شما به صورت آنلاین اقدام به صدور گواهی می نماید با مراجعه به سامانه آن دانشگاه و در صورت عدم ارائه خدمات آنلاین، ضمن دریافت استعلام مربوط به دانشگاه در مراحل ثبت نام، با مراجعه به دانشگاه اقدام به اخذ تاییدیه مدرک تحصیلی نمایید.</a:t>
            </a:r>
          </a:p>
          <a:p>
            <a:pPr marL="800100" lvl="1" indent="-342900"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100" dirty="0" smtClean="0">
                <a:latin typeface="IranNastaliq" panose="02020505000000020003" pitchFamily="18" charset="0"/>
                <a:cs typeface="B Zar" panose="00000400000000000000" pitchFamily="2" charset="-78"/>
              </a:rPr>
              <a:t>با </a:t>
            </a:r>
            <a:r>
              <a:rPr lang="fa-IR" sz="1100" dirty="0">
                <a:latin typeface="IranNastaliq" panose="02020505000000020003" pitchFamily="18" charset="0"/>
                <a:cs typeface="B Zar" panose="00000400000000000000" pitchFamily="2" charset="-78"/>
              </a:rPr>
              <a:t>مراجعه به دفاتر خدمات الکترونیک قضائی </a:t>
            </a:r>
            <a:r>
              <a:rPr lang="fa-IR" sz="1100" dirty="0" smtClean="0">
                <a:latin typeface="IranNastaliq" panose="02020505000000020003" pitchFamily="18" charset="0"/>
                <a:cs typeface="B Zar" panose="00000400000000000000" pitchFamily="2" charset="-78"/>
              </a:rPr>
              <a:t>ابتدا </a:t>
            </a:r>
            <a:r>
              <a:rPr lang="fa-IR" sz="1100" dirty="0">
                <a:latin typeface="IranNastaliq" panose="02020505000000020003" pitchFamily="18" charset="0"/>
                <a:cs typeface="B Zar" panose="00000400000000000000" pitchFamily="2" charset="-78"/>
              </a:rPr>
              <a:t>نسبت به ثبت نام در سامانه ثنا اقدام و سپس جهت  دریافت گواهی عدم سوء پیشینه کیفری اقدام و پاسخ را به همراه سایر مدارک اسکن و بارگذاری </a:t>
            </a:r>
            <a:r>
              <a:rPr lang="fa-IR" sz="1100" dirty="0" smtClean="0">
                <a:latin typeface="IranNastaliq" panose="02020505000000020003" pitchFamily="18" charset="0"/>
                <a:cs typeface="B Zar" panose="00000400000000000000" pitchFamily="2" charset="-78"/>
              </a:rPr>
              <a:t>نمائید.</a:t>
            </a:r>
            <a:endParaRPr lang="fa-IR" sz="1100" dirty="0">
              <a:latin typeface="IranNastaliq" panose="02020505000000020003" pitchFamily="18" charset="0"/>
              <a:cs typeface="B Zar" panose="00000400000000000000" pitchFamily="2" charset="-78"/>
            </a:endParaRPr>
          </a:p>
          <a:p>
            <a:pPr marL="800100" lvl="1" indent="-342900"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100" dirty="0" smtClean="0">
                <a:latin typeface="IranNastaliq" panose="02020505000000020003" pitchFamily="18" charset="0"/>
                <a:cs typeface="B Zar" panose="00000400000000000000" pitchFamily="2" charset="-78"/>
              </a:rPr>
              <a:t>برگ </a:t>
            </a:r>
            <a:r>
              <a:rPr lang="fa-IR" sz="1100" dirty="0">
                <a:latin typeface="IranNastaliq" panose="02020505000000020003" pitchFamily="18" charset="0"/>
                <a:cs typeface="B Zar" panose="00000400000000000000" pitchFamily="2" charset="-78"/>
              </a:rPr>
              <a:t>تعهدات و فرم اطلاعات تکمیلی(کامل شده) را از سامانه اخذ (دانلود) نموده و پس از تکمیل و امضاء ، اسکن نموده و در سامانه بارگذاری نمائید . </a:t>
            </a:r>
            <a:endParaRPr lang="en-US" sz="1100" dirty="0">
              <a:latin typeface="IranNastaliq" panose="02020505000000020003" pitchFamily="18" charset="0"/>
              <a:cs typeface="B Zar" panose="00000400000000000000" pitchFamily="2" charset="-78"/>
            </a:endParaRPr>
          </a:p>
          <a:p>
            <a:pPr lvl="1" algn="just" rtl="1">
              <a:lnSpc>
                <a:spcPct val="150000"/>
              </a:lnSpc>
            </a:pPr>
            <a:endParaRPr lang="fa-IR" sz="1300" dirty="0">
              <a:latin typeface="IranNastaliq" panose="02020505000000020003" pitchFamily="18" charset="0"/>
              <a:cs typeface="B Zar" panose="00000400000000000000" pitchFamily="2" charset="-78"/>
            </a:endParaRPr>
          </a:p>
        </p:txBody>
      </p:sp>
      <p:sp>
        <p:nvSpPr>
          <p:cNvPr id="138" name="Title 102">
            <a:extLst>
              <a:ext uri="{FF2B5EF4-FFF2-40B4-BE49-F238E27FC236}">
                <a16:creationId xmlns:a16="http://schemas.microsoft.com/office/drawing/2014/main" id="{A44ACFD3-68ED-43A6-AEFB-FC372F8E0C5B}"/>
              </a:ext>
            </a:extLst>
          </p:cNvPr>
          <p:cNvSpPr txBox="1">
            <a:spLocks/>
          </p:cNvSpPr>
          <p:nvPr/>
        </p:nvSpPr>
        <p:spPr>
          <a:xfrm>
            <a:off x="9836151" y="4676748"/>
            <a:ext cx="2227221" cy="5994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rtl="0"/>
            <a:r>
              <a:rPr lang="en-US" sz="14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t.me/</a:t>
            </a:r>
            <a:r>
              <a:rPr lang="en-US" sz="140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kanunkermanshah</a:t>
            </a:r>
            <a:endParaRPr lang="fa-IR" sz="14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40" name="Picture 139">
            <a:extLst>
              <a:ext uri="{FF2B5EF4-FFF2-40B4-BE49-F238E27FC236}">
                <a16:creationId xmlns:a16="http://schemas.microsoft.com/office/drawing/2014/main" id="{E4B46957-C60F-45F7-BE91-DA4207C6AD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4535" y="5411769"/>
            <a:ext cx="341872" cy="237658"/>
          </a:xfrm>
          <a:prstGeom prst="rect">
            <a:avLst/>
          </a:prstGeom>
          <a:effectLst>
            <a:glow rad="127000">
              <a:srgbClr val="71BCB3"/>
            </a:glow>
            <a:outerShdw blurRad="50800" dist="50800" dir="5400000" algn="ctr" rotWithShape="0">
              <a:srgbClr val="71BCB3"/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9851296" y="5345932"/>
            <a:ext cx="15270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cs typeface="+mj-cs"/>
              </a:rPr>
              <a:t>@</a:t>
            </a:r>
            <a:r>
              <a:rPr lang="en-US" sz="1400" dirty="0" err="1" smtClean="0">
                <a:cs typeface="+mj-cs"/>
              </a:rPr>
              <a:t>kermanshahbar</a:t>
            </a:r>
            <a:r>
              <a:rPr lang="en-US" sz="1400" dirty="0" smtClean="0">
                <a:cs typeface="+mj-cs"/>
              </a:rPr>
              <a:t> </a:t>
            </a:r>
            <a:endParaRPr lang="fa-IR" sz="14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88719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438E1E7-75ED-440C-9BEF-4B74157EAC4A}"/>
              </a:ext>
            </a:extLst>
          </p:cNvPr>
          <p:cNvCxnSpPr>
            <a:cxnSpLocks/>
          </p:cNvCxnSpPr>
          <p:nvPr/>
        </p:nvCxnSpPr>
        <p:spPr>
          <a:xfrm flipH="1" flipV="1">
            <a:off x="4772026" y="1480499"/>
            <a:ext cx="3396799" cy="147"/>
          </a:xfrm>
          <a:prstGeom prst="line">
            <a:avLst/>
          </a:prstGeom>
          <a:ln w="12700"/>
          <a:effectLst>
            <a:outerShdw blurRad="38100" dist="25400" dir="6600000" sx="102000" sy="102000" algn="t" rotWithShape="0">
              <a:srgbClr val="FF0000">
                <a:alpha val="88000"/>
              </a:srgb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8D4DF1F9-8992-4A22-8106-1B3A1732DB73}"/>
              </a:ext>
            </a:extLst>
          </p:cNvPr>
          <p:cNvSpPr/>
          <p:nvPr/>
        </p:nvSpPr>
        <p:spPr>
          <a:xfrm>
            <a:off x="8196455" y="1513572"/>
            <a:ext cx="171450" cy="11451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EAE63D-F1FE-4222-9AF9-23F3199DA063}"/>
              </a:ext>
            </a:extLst>
          </p:cNvPr>
          <p:cNvSpPr/>
          <p:nvPr/>
        </p:nvSpPr>
        <p:spPr>
          <a:xfrm>
            <a:off x="8299792" y="1371328"/>
            <a:ext cx="171450" cy="11451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CD9864-303B-4B79-BABD-F232A3DFB763}"/>
              </a:ext>
            </a:extLst>
          </p:cNvPr>
          <p:cNvSpPr/>
          <p:nvPr/>
        </p:nvSpPr>
        <p:spPr>
          <a:xfrm>
            <a:off x="8385517" y="1519169"/>
            <a:ext cx="155468" cy="10993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E14DA9-B8BC-466B-AECA-A3C3D0453449}"/>
              </a:ext>
            </a:extLst>
          </p:cNvPr>
          <p:cNvSpPr/>
          <p:nvPr/>
        </p:nvSpPr>
        <p:spPr>
          <a:xfrm>
            <a:off x="290492" y="5461589"/>
            <a:ext cx="171450" cy="16535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D2F76D-913A-400F-92E1-BAA7E0425D65}"/>
              </a:ext>
            </a:extLst>
          </p:cNvPr>
          <p:cNvSpPr/>
          <p:nvPr/>
        </p:nvSpPr>
        <p:spPr>
          <a:xfrm>
            <a:off x="393829" y="5319345"/>
            <a:ext cx="171450" cy="16535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14936B-EE38-404D-9A87-5F955F9C0D46}"/>
              </a:ext>
            </a:extLst>
          </p:cNvPr>
          <p:cNvSpPr/>
          <p:nvPr/>
        </p:nvSpPr>
        <p:spPr>
          <a:xfrm>
            <a:off x="479554" y="5468203"/>
            <a:ext cx="155468" cy="15874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269736E-DE31-4706-A0EB-FDDD60EE8D51}"/>
              </a:ext>
            </a:extLst>
          </p:cNvPr>
          <p:cNvCxnSpPr>
            <a:cxnSpLocks/>
          </p:cNvCxnSpPr>
          <p:nvPr/>
        </p:nvCxnSpPr>
        <p:spPr>
          <a:xfrm flipH="1">
            <a:off x="5189533" y="5583275"/>
            <a:ext cx="3195984" cy="0"/>
          </a:xfrm>
          <a:prstGeom prst="line">
            <a:avLst/>
          </a:prstGeom>
          <a:ln w="12700"/>
          <a:effectLst>
            <a:outerShdw blurRad="38100" dist="25400" dir="6600000" sx="102000" sy="102000" algn="t" rotWithShape="0">
              <a:srgbClr val="FF0000">
                <a:alpha val="88000"/>
              </a:srgb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5F007B5-6267-41C9-A06A-F75B0C809284}"/>
              </a:ext>
            </a:extLst>
          </p:cNvPr>
          <p:cNvCxnSpPr>
            <a:cxnSpLocks/>
          </p:cNvCxnSpPr>
          <p:nvPr/>
        </p:nvCxnSpPr>
        <p:spPr>
          <a:xfrm flipH="1" flipV="1">
            <a:off x="690916" y="5583276"/>
            <a:ext cx="3466430" cy="43668"/>
          </a:xfrm>
          <a:prstGeom prst="line">
            <a:avLst/>
          </a:prstGeom>
          <a:ln w="12700"/>
          <a:effectLst>
            <a:outerShdw blurRad="38100" dist="25400" dir="6600000" sx="102000" sy="102000" algn="t" rotWithShape="0">
              <a:srgbClr val="FF0000">
                <a:alpha val="88000"/>
              </a:srgb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6DC60AE-B85A-4CE3-A8A0-9562C7200760}"/>
              </a:ext>
            </a:extLst>
          </p:cNvPr>
          <p:cNvCxnSpPr>
            <a:cxnSpLocks/>
          </p:cNvCxnSpPr>
          <p:nvPr/>
        </p:nvCxnSpPr>
        <p:spPr>
          <a:xfrm flipV="1">
            <a:off x="8540985" y="1685106"/>
            <a:ext cx="0" cy="3618841"/>
          </a:xfrm>
          <a:prstGeom prst="line">
            <a:avLst/>
          </a:prstGeom>
          <a:ln w="12700"/>
          <a:effectLst>
            <a:outerShdw blurRad="38100" dist="25400" dir="6600000" sx="102000" sy="102000" algn="t" rotWithShape="0">
              <a:srgbClr val="FF0000">
                <a:alpha val="88000"/>
              </a:srgb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203730A-586B-4792-B1FB-1999F7600FBB}"/>
              </a:ext>
            </a:extLst>
          </p:cNvPr>
          <p:cNvCxnSpPr>
            <a:cxnSpLocks/>
          </p:cNvCxnSpPr>
          <p:nvPr/>
        </p:nvCxnSpPr>
        <p:spPr>
          <a:xfrm flipH="1">
            <a:off x="376217" y="1723197"/>
            <a:ext cx="31725" cy="3547601"/>
          </a:xfrm>
          <a:prstGeom prst="line">
            <a:avLst/>
          </a:prstGeom>
          <a:ln w="12700"/>
          <a:effectLst>
            <a:outerShdw blurRad="38100" dist="25400" dir="6600000" sx="102000" sy="102000" algn="t" rotWithShape="0">
              <a:srgbClr val="FF0000">
                <a:alpha val="88000"/>
              </a:srgb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F5911856-FFDB-4B6C-AAAD-12D9E656930A}"/>
              </a:ext>
            </a:extLst>
          </p:cNvPr>
          <p:cNvSpPr/>
          <p:nvPr/>
        </p:nvSpPr>
        <p:spPr>
          <a:xfrm>
            <a:off x="407942" y="1479668"/>
            <a:ext cx="171450" cy="16535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2C98B41-479E-4A59-8327-F2F0FD0542C9}"/>
              </a:ext>
            </a:extLst>
          </p:cNvPr>
          <p:cNvSpPr/>
          <p:nvPr/>
        </p:nvSpPr>
        <p:spPr>
          <a:xfrm>
            <a:off x="8416452" y="5389920"/>
            <a:ext cx="171450" cy="16535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38ECFC3-69DF-4732-A629-6E0B5884CF14}"/>
              </a:ext>
            </a:extLst>
          </p:cNvPr>
          <p:cNvCxnSpPr>
            <a:cxnSpLocks/>
          </p:cNvCxnSpPr>
          <p:nvPr/>
        </p:nvCxnSpPr>
        <p:spPr>
          <a:xfrm flipH="1">
            <a:off x="635022" y="1472088"/>
            <a:ext cx="3661878" cy="6724"/>
          </a:xfrm>
          <a:prstGeom prst="line">
            <a:avLst/>
          </a:prstGeom>
          <a:ln w="12700"/>
          <a:effectLst>
            <a:outerShdw blurRad="38100" dist="25400" dir="6600000" sx="102000" sy="102000" algn="t" rotWithShape="0">
              <a:srgbClr val="FF0000">
                <a:alpha val="88000"/>
              </a:srgb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78EE217B-882B-4DCE-B322-FF1D11E094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" t="-7276" r="-13817" b="28249"/>
          <a:stretch/>
        </p:blipFill>
        <p:spPr>
          <a:xfrm>
            <a:off x="4309126" y="996731"/>
            <a:ext cx="523717" cy="565614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C8615FE8-2590-439F-B298-05BF2CCE3485}"/>
              </a:ext>
            </a:extLst>
          </p:cNvPr>
          <p:cNvSpPr txBox="1">
            <a:spLocks/>
          </p:cNvSpPr>
          <p:nvPr/>
        </p:nvSpPr>
        <p:spPr>
          <a:xfrm>
            <a:off x="9609923" y="2615562"/>
            <a:ext cx="1359452" cy="878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a-I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گام نهم: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697AC94-EC44-4DCD-A0F6-F35F2FF95750}"/>
              </a:ext>
            </a:extLst>
          </p:cNvPr>
          <p:cNvSpPr txBox="1">
            <a:spLocks/>
          </p:cNvSpPr>
          <p:nvPr/>
        </p:nvSpPr>
        <p:spPr>
          <a:xfrm>
            <a:off x="9379837" y="3640202"/>
            <a:ext cx="2112505" cy="7513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fa-IR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B Titr" panose="00000700000000000000" pitchFamily="2" charset="-78"/>
              </a:rPr>
              <a:t>تکمیل اطلاعات و </a:t>
            </a:r>
            <a:r>
              <a:rPr lang="fa-IR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B Titr" panose="00000700000000000000" pitchFamily="2" charset="-78"/>
              </a:rPr>
              <a:t>پرینت</a:t>
            </a:r>
            <a:r>
              <a:rPr lang="fa-IR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B Titr" panose="00000700000000000000" pitchFamily="2" charset="-78"/>
              </a:rPr>
              <a:t> درخواست صدور پروانه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02C8240B-1BDD-4651-8D65-CB4A56DCF3D2}"/>
              </a:ext>
            </a:extLst>
          </p:cNvPr>
          <p:cNvSpPr txBox="1">
            <a:spLocks/>
          </p:cNvSpPr>
          <p:nvPr/>
        </p:nvSpPr>
        <p:spPr>
          <a:xfrm>
            <a:off x="5335479" y="1723197"/>
            <a:ext cx="3118007" cy="275199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fa-IR" sz="1300" dirty="0">
                <a:solidFill>
                  <a:schemeClr val="tx1"/>
                </a:solidFill>
                <a:cs typeface="B Zar" panose="00000400000000000000" pitchFamily="2" charset="-78"/>
              </a:rPr>
              <a:t>1- در این قسمت ابتدا بخشهای مربوط به اطلاعات تکمیلی،میزان آشنایی با زبان </a:t>
            </a:r>
            <a:r>
              <a:rPr lang="fa-IR" sz="1300" dirty="0" smtClean="0">
                <a:solidFill>
                  <a:schemeClr val="tx1"/>
                </a:solidFill>
                <a:cs typeface="B Zar" panose="00000400000000000000" pitchFamily="2" charset="-78"/>
              </a:rPr>
              <a:t>خارجی، </a:t>
            </a:r>
            <a:r>
              <a:rPr lang="fa-IR" sz="1300" dirty="0">
                <a:solidFill>
                  <a:schemeClr val="tx1"/>
                </a:solidFill>
                <a:cs typeface="B Zar" panose="00000400000000000000" pitchFamily="2" charset="-78"/>
              </a:rPr>
              <a:t>مشخصات خویشاوندان شامل (پدر، مادر، همسر ، فرزند، برادرو خواهر) و مشخصات سه نفر(غیر از خویشاوندان) با شناخت مؤثر از متقاضی پروانه را تکمیل نموده و سپس در قسمت تأییدصحت اطلاعات اطلاعات مربوطه را تأیید نمائید.</a:t>
            </a:r>
          </a:p>
          <a:p>
            <a:pPr algn="just">
              <a:lnSpc>
                <a:spcPct val="150000"/>
              </a:lnSpc>
            </a:pPr>
            <a:r>
              <a:rPr lang="fa-IR" sz="1300" dirty="0">
                <a:solidFill>
                  <a:schemeClr val="tx1"/>
                </a:solidFill>
                <a:cs typeface="B Zar" panose="00000400000000000000" pitchFamily="2" charset="-78"/>
              </a:rPr>
              <a:t>2-  </a:t>
            </a:r>
            <a:r>
              <a:rPr lang="fa-IR" sz="1300" dirty="0">
                <a:solidFill>
                  <a:srgbClr val="FF0000"/>
                </a:solidFill>
                <a:cs typeface="B Zar" panose="00000400000000000000" pitchFamily="2" charset="-78"/>
              </a:rPr>
              <a:t>از طریق لینک درخواست صدور پروانه </a:t>
            </a:r>
            <a:r>
              <a:rPr lang="fa-IR" sz="1300" dirty="0" err="1">
                <a:solidFill>
                  <a:srgbClr val="FF0000"/>
                </a:solidFill>
                <a:cs typeface="B Zar" panose="00000400000000000000" pitchFamily="2" charset="-78"/>
              </a:rPr>
              <a:t>کارآموزی</a:t>
            </a:r>
            <a:r>
              <a:rPr lang="fa-IR" sz="1300" dirty="0">
                <a:solidFill>
                  <a:srgbClr val="FF0000"/>
                </a:solidFill>
                <a:cs typeface="B Zar" panose="00000400000000000000" pitchFamily="2" charset="-78"/>
              </a:rPr>
              <a:t> اوراق مربوطه را </a:t>
            </a:r>
            <a:r>
              <a:rPr lang="fa-IR" sz="1300" dirty="0" err="1">
                <a:solidFill>
                  <a:srgbClr val="FF0000"/>
                </a:solidFill>
                <a:cs typeface="B Zar" panose="00000400000000000000" pitchFamily="2" charset="-78"/>
              </a:rPr>
              <a:t>پرینت</a:t>
            </a:r>
            <a:r>
              <a:rPr lang="fa-IR" sz="1300" dirty="0">
                <a:solidFill>
                  <a:srgbClr val="FF0000"/>
                </a:solidFill>
                <a:cs typeface="B Zar" panose="00000400000000000000" pitchFamily="2" charset="-78"/>
              </a:rPr>
              <a:t> گرفته و پس از امضا ، آنرا اسکن نموده و طبق راهنمای گام ششم در صفحه متقاضی </a:t>
            </a:r>
            <a:r>
              <a:rPr lang="fa-IR" sz="1300" dirty="0" err="1">
                <a:solidFill>
                  <a:srgbClr val="FF0000"/>
                </a:solidFill>
                <a:cs typeface="B Zar" panose="00000400000000000000" pitchFamily="2" charset="-78"/>
              </a:rPr>
              <a:t>بارگذاری</a:t>
            </a:r>
            <a:r>
              <a:rPr lang="fa-IR" sz="1300" dirty="0">
                <a:solidFill>
                  <a:srgbClr val="FF0000"/>
                </a:solidFill>
                <a:cs typeface="B Zar" panose="00000400000000000000" pitchFamily="2" charset="-78"/>
              </a:rPr>
              <a:t> نمایید.</a:t>
            </a:r>
          </a:p>
          <a:p>
            <a:pPr algn="just">
              <a:lnSpc>
                <a:spcPct val="150000"/>
              </a:lnSpc>
            </a:pPr>
            <a:r>
              <a:rPr lang="fa-IR" sz="1300" dirty="0">
                <a:solidFill>
                  <a:schemeClr val="tx1"/>
                </a:solidFill>
                <a:cs typeface="B Zar" panose="00000400000000000000" pitchFamily="2" charset="-78"/>
              </a:rPr>
              <a:t>3- پس از اتمام مراحل بر روی گزینه ثبت کلیک  نمائید .</a:t>
            </a:r>
          </a:p>
        </p:txBody>
      </p:sp>
      <p:pic>
        <p:nvPicPr>
          <p:cNvPr id="30" name="Picture 29" descr="87987979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251" y="1944785"/>
            <a:ext cx="4918228" cy="280476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6F17F38-AD17-46F7-8296-FBF975A37B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" t="-7276" r="-13817" b="28249"/>
          <a:stretch/>
        </p:blipFill>
        <p:spPr>
          <a:xfrm>
            <a:off x="10150559" y="867607"/>
            <a:ext cx="900000" cy="972000"/>
          </a:xfrm>
          <a:prstGeom prst="rect">
            <a:avLst/>
          </a:prstGeom>
        </p:spPr>
      </p:pic>
      <p:sp>
        <p:nvSpPr>
          <p:cNvPr id="28" name="Title 102">
            <a:extLst>
              <a:ext uri="{FF2B5EF4-FFF2-40B4-BE49-F238E27FC236}">
                <a16:creationId xmlns:a16="http://schemas.microsoft.com/office/drawing/2014/main" id="{E112C9BF-E5B4-4E13-A5AC-985AC8E42A39}"/>
              </a:ext>
            </a:extLst>
          </p:cNvPr>
          <p:cNvSpPr txBox="1">
            <a:spLocks/>
          </p:cNvSpPr>
          <p:nvPr/>
        </p:nvSpPr>
        <p:spPr>
          <a:xfrm>
            <a:off x="9807329" y="1654721"/>
            <a:ext cx="1501638" cy="43950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1200" dirty="0">
                <a:solidFill>
                  <a:schemeClr val="tx1"/>
                </a:solidFill>
                <a:latin typeface="Dima Shekasteh Free" panose="02000503000000020003" pitchFamily="2" charset="0"/>
                <a:cs typeface="B Davat" panose="00000400000000000000" pitchFamily="2" charset="-78"/>
              </a:rPr>
              <a:t>کانون </a:t>
            </a:r>
            <a:r>
              <a:rPr lang="fa-IR" sz="1200" dirty="0" smtClean="0">
                <a:solidFill>
                  <a:schemeClr val="tx1"/>
                </a:solidFill>
                <a:latin typeface="Dima Shekasteh Free" panose="02000503000000020003" pitchFamily="2" charset="0"/>
                <a:cs typeface="B Davat" panose="00000400000000000000" pitchFamily="2" charset="-78"/>
              </a:rPr>
              <a:t>وکلای  دادگستری کرمانشاه</a:t>
            </a:r>
            <a:endParaRPr lang="fa-IR" sz="1200" dirty="0">
              <a:solidFill>
                <a:schemeClr val="tx1"/>
              </a:solidFill>
              <a:latin typeface="Dima Shekasteh Free" panose="02000503000000020003" pitchFamily="2" charset="0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39997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0B56AB25-3BAF-4D0E-BAF2-842052CDF89B}"/>
              </a:ext>
            </a:extLst>
          </p:cNvPr>
          <p:cNvSpPr txBox="1">
            <a:spLocks/>
          </p:cNvSpPr>
          <p:nvPr/>
        </p:nvSpPr>
        <p:spPr>
          <a:xfrm>
            <a:off x="9667853" y="2575931"/>
            <a:ext cx="1359452" cy="878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a-I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گام دهم: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FC87246-7770-4471-BA73-E292F7740D9B}"/>
              </a:ext>
            </a:extLst>
          </p:cNvPr>
          <p:cNvSpPr txBox="1">
            <a:spLocks/>
          </p:cNvSpPr>
          <p:nvPr/>
        </p:nvSpPr>
        <p:spPr>
          <a:xfrm>
            <a:off x="9357927" y="3505410"/>
            <a:ext cx="2112505" cy="10117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fa-IR" sz="1800" dirty="0">
                <a:solidFill>
                  <a:schemeClr val="tx1"/>
                </a:solidFill>
                <a:cs typeface="B Titr" panose="00000700000000000000" pitchFamily="2" charset="-78"/>
              </a:rPr>
              <a:t>ورود به صفحه درخواست صدور پروانه کارآموزی </a:t>
            </a:r>
            <a:endParaRPr lang="fa-IR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anose="02020505000000020003" pitchFamily="18" charset="0"/>
              <a:cs typeface="B Titr" panose="00000700000000000000" pitchFamily="2" charset="-78"/>
            </a:endParaRP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9017324B-5096-4217-A650-09BCE6DF8C7E}"/>
              </a:ext>
            </a:extLst>
          </p:cNvPr>
          <p:cNvSpPr txBox="1">
            <a:spLocks/>
          </p:cNvSpPr>
          <p:nvPr/>
        </p:nvSpPr>
        <p:spPr>
          <a:xfrm>
            <a:off x="4836134" y="1673719"/>
            <a:ext cx="3626306" cy="142932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fa-IR" sz="1200" dirty="0" smtClean="0">
                <a:cs typeface="B Zar" panose="00000400000000000000" pitchFamily="2" charset="-78"/>
              </a:rPr>
              <a:t>پس از طی مراحل قبل وارد صفحه درخواست صدور پروانه کارآموزی (در قسمت بالای صفحه) شده و صرفاً  دکمه </a:t>
            </a:r>
            <a:r>
              <a:rPr lang="fa-IR" sz="1200" dirty="0" smtClean="0">
                <a:solidFill>
                  <a:srgbClr val="FF0000"/>
                </a:solidFill>
                <a:cs typeface="B Zar" panose="00000400000000000000" pitchFamily="2" charset="-78"/>
              </a:rPr>
              <a:t>ثبت و ارجاع </a:t>
            </a:r>
            <a:r>
              <a:rPr lang="fa-IR" sz="1200" dirty="0" smtClean="0">
                <a:cs typeface="B Zar" panose="00000400000000000000" pitchFamily="2" charset="-78"/>
              </a:rPr>
              <a:t>را کلیک نمایید .  توجه فرمائید حتماً نسبت به ثبت و ارجاع اقدام نمائید ، در غیر اینصورت، درخواست شماثبت نشده و ارسال نخواهد شد .</a:t>
            </a:r>
            <a:endParaRPr lang="fa-IR" sz="1200" dirty="0">
              <a:cs typeface="B Zar" panose="00000400000000000000" pitchFamily="2" charset="-78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2AA4EEB-1F8E-4F01-A800-B7065F30C6B0}"/>
              </a:ext>
            </a:extLst>
          </p:cNvPr>
          <p:cNvCxnSpPr>
            <a:cxnSpLocks/>
          </p:cNvCxnSpPr>
          <p:nvPr/>
        </p:nvCxnSpPr>
        <p:spPr>
          <a:xfrm flipH="1" flipV="1">
            <a:off x="4772026" y="1480499"/>
            <a:ext cx="3396799" cy="147"/>
          </a:xfrm>
          <a:prstGeom prst="line">
            <a:avLst/>
          </a:prstGeom>
          <a:ln w="12700"/>
          <a:effectLst>
            <a:outerShdw blurRad="38100" dist="25400" dir="6600000" sx="102000" sy="102000" algn="t" rotWithShape="0">
              <a:srgbClr val="FF0000">
                <a:alpha val="88000"/>
              </a:srgb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2016D107-0408-4DF8-938F-AEB9D23C5265}"/>
              </a:ext>
            </a:extLst>
          </p:cNvPr>
          <p:cNvSpPr/>
          <p:nvPr/>
        </p:nvSpPr>
        <p:spPr>
          <a:xfrm>
            <a:off x="8196455" y="1513572"/>
            <a:ext cx="171450" cy="11451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9D06F63-688C-4F5D-A54C-9A8373617421}"/>
              </a:ext>
            </a:extLst>
          </p:cNvPr>
          <p:cNvSpPr/>
          <p:nvPr/>
        </p:nvSpPr>
        <p:spPr>
          <a:xfrm>
            <a:off x="8299792" y="1371328"/>
            <a:ext cx="171450" cy="11451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FFECFCA-B884-4FF3-8AA8-EF82E352292C}"/>
              </a:ext>
            </a:extLst>
          </p:cNvPr>
          <p:cNvSpPr/>
          <p:nvPr/>
        </p:nvSpPr>
        <p:spPr>
          <a:xfrm>
            <a:off x="8385517" y="1519169"/>
            <a:ext cx="155468" cy="10993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115B8C6-7560-4CD5-B0C3-579DCC2D9BA4}"/>
              </a:ext>
            </a:extLst>
          </p:cNvPr>
          <p:cNvSpPr/>
          <p:nvPr/>
        </p:nvSpPr>
        <p:spPr>
          <a:xfrm>
            <a:off x="290492" y="5461589"/>
            <a:ext cx="171450" cy="16535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A526970-E62E-4795-9E36-C3556DB23450}"/>
              </a:ext>
            </a:extLst>
          </p:cNvPr>
          <p:cNvSpPr/>
          <p:nvPr/>
        </p:nvSpPr>
        <p:spPr>
          <a:xfrm>
            <a:off x="393829" y="5319345"/>
            <a:ext cx="171450" cy="16535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9537475-E957-4810-A5CB-7ABD573C4FAA}"/>
              </a:ext>
            </a:extLst>
          </p:cNvPr>
          <p:cNvSpPr/>
          <p:nvPr/>
        </p:nvSpPr>
        <p:spPr>
          <a:xfrm>
            <a:off x="479554" y="5468203"/>
            <a:ext cx="155468" cy="15874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527C911-796D-4880-9225-693DB5C2F076}"/>
              </a:ext>
            </a:extLst>
          </p:cNvPr>
          <p:cNvCxnSpPr>
            <a:cxnSpLocks/>
          </p:cNvCxnSpPr>
          <p:nvPr/>
        </p:nvCxnSpPr>
        <p:spPr>
          <a:xfrm flipH="1">
            <a:off x="5189533" y="5583275"/>
            <a:ext cx="3195984" cy="0"/>
          </a:xfrm>
          <a:prstGeom prst="line">
            <a:avLst/>
          </a:prstGeom>
          <a:ln w="12700"/>
          <a:effectLst>
            <a:outerShdw blurRad="38100" dist="25400" dir="6600000" sx="102000" sy="102000" algn="t" rotWithShape="0">
              <a:srgbClr val="FF0000">
                <a:alpha val="88000"/>
              </a:srgb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AA22525-3EF5-4AB0-809B-017B7E8D3468}"/>
              </a:ext>
            </a:extLst>
          </p:cNvPr>
          <p:cNvCxnSpPr>
            <a:cxnSpLocks/>
          </p:cNvCxnSpPr>
          <p:nvPr/>
        </p:nvCxnSpPr>
        <p:spPr>
          <a:xfrm rot="10800000">
            <a:off x="690917" y="5583276"/>
            <a:ext cx="3472711" cy="778"/>
          </a:xfrm>
          <a:prstGeom prst="line">
            <a:avLst/>
          </a:prstGeom>
          <a:ln w="12700"/>
          <a:effectLst>
            <a:outerShdw blurRad="38100" dist="25400" dir="6600000" sx="102000" sy="102000" algn="t" rotWithShape="0">
              <a:srgbClr val="FF0000">
                <a:alpha val="88000"/>
              </a:srgb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6A8928A-D66C-4A43-9FCB-2A750629428A}"/>
              </a:ext>
            </a:extLst>
          </p:cNvPr>
          <p:cNvCxnSpPr>
            <a:cxnSpLocks/>
          </p:cNvCxnSpPr>
          <p:nvPr/>
        </p:nvCxnSpPr>
        <p:spPr>
          <a:xfrm flipV="1">
            <a:off x="8497678" y="1700504"/>
            <a:ext cx="0" cy="3618841"/>
          </a:xfrm>
          <a:prstGeom prst="line">
            <a:avLst/>
          </a:prstGeom>
          <a:ln w="12700"/>
          <a:effectLst>
            <a:outerShdw blurRad="38100" dist="25400" dir="6600000" sx="102000" sy="102000" algn="t" rotWithShape="0">
              <a:srgbClr val="FF0000">
                <a:alpha val="88000"/>
              </a:srgb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1729FA0-4ABA-4FDF-AC18-184E4CCBEFBB}"/>
              </a:ext>
            </a:extLst>
          </p:cNvPr>
          <p:cNvCxnSpPr>
            <a:cxnSpLocks/>
          </p:cNvCxnSpPr>
          <p:nvPr/>
        </p:nvCxnSpPr>
        <p:spPr>
          <a:xfrm rot="5400000">
            <a:off x="-1386406" y="3502651"/>
            <a:ext cx="3530774" cy="5519"/>
          </a:xfrm>
          <a:prstGeom prst="line">
            <a:avLst/>
          </a:prstGeom>
          <a:ln w="12700"/>
          <a:effectLst>
            <a:outerShdw blurRad="38100" dist="25400" dir="6600000" sx="102000" sy="102000" algn="t" rotWithShape="0">
              <a:srgbClr val="FF0000">
                <a:alpha val="88000"/>
              </a:srgb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D2CEA34A-ADA4-4615-B29A-29928697B554}"/>
              </a:ext>
            </a:extLst>
          </p:cNvPr>
          <p:cNvSpPr/>
          <p:nvPr/>
        </p:nvSpPr>
        <p:spPr>
          <a:xfrm>
            <a:off x="407942" y="1479668"/>
            <a:ext cx="171450" cy="16535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A157DEC-D82A-4C6E-A696-4FA4C0D21570}"/>
              </a:ext>
            </a:extLst>
          </p:cNvPr>
          <p:cNvSpPr/>
          <p:nvPr/>
        </p:nvSpPr>
        <p:spPr>
          <a:xfrm>
            <a:off x="8416452" y="5389920"/>
            <a:ext cx="171450" cy="16535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11111C6-2077-4DB3-BEFF-0585E6863A97}"/>
              </a:ext>
            </a:extLst>
          </p:cNvPr>
          <p:cNvCxnSpPr>
            <a:cxnSpLocks/>
          </p:cNvCxnSpPr>
          <p:nvPr/>
        </p:nvCxnSpPr>
        <p:spPr>
          <a:xfrm flipH="1">
            <a:off x="635022" y="1472088"/>
            <a:ext cx="3661878" cy="6724"/>
          </a:xfrm>
          <a:prstGeom prst="line">
            <a:avLst/>
          </a:prstGeom>
          <a:ln w="12700"/>
          <a:effectLst>
            <a:outerShdw blurRad="38100" dist="25400" dir="6600000" sx="102000" sy="102000" algn="t" rotWithShape="0">
              <a:srgbClr val="FF0000">
                <a:alpha val="88000"/>
              </a:srgb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8" name="Picture 67">
            <a:extLst>
              <a:ext uri="{FF2B5EF4-FFF2-40B4-BE49-F238E27FC236}">
                <a16:creationId xmlns:a16="http://schemas.microsoft.com/office/drawing/2014/main" id="{BDFE379B-C930-4BC2-9898-722CF78EFC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" t="-7276" r="-13817" b="28249"/>
          <a:stretch/>
        </p:blipFill>
        <p:spPr>
          <a:xfrm>
            <a:off x="4281056" y="966414"/>
            <a:ext cx="551788" cy="595931"/>
          </a:xfrm>
          <a:prstGeom prst="rect">
            <a:avLst/>
          </a:prstGeom>
        </p:spPr>
      </p:pic>
      <p:pic>
        <p:nvPicPr>
          <p:cNvPr id="69" name="Picture 68" descr="898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49" y="1740027"/>
            <a:ext cx="4279037" cy="1714868"/>
          </a:xfrm>
          <a:prstGeom prst="rect">
            <a:avLst/>
          </a:prstGeom>
        </p:spPr>
      </p:pic>
      <p:sp>
        <p:nvSpPr>
          <p:cNvPr id="72" name="Title 1">
            <a:extLst>
              <a:ext uri="{FF2B5EF4-FFF2-40B4-BE49-F238E27FC236}">
                <a16:creationId xmlns:a16="http://schemas.microsoft.com/office/drawing/2014/main" id="{9017324B-5096-4217-A650-09BCE6DF8C7E}"/>
              </a:ext>
            </a:extLst>
          </p:cNvPr>
          <p:cNvSpPr txBox="1">
            <a:spLocks/>
          </p:cNvSpPr>
          <p:nvPr/>
        </p:nvSpPr>
        <p:spPr>
          <a:xfrm>
            <a:off x="4858749" y="3474085"/>
            <a:ext cx="3626306" cy="143658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fa-IR" sz="1200" spc="-100" dirty="0">
                <a:cs typeface="B Zar" panose="00000400000000000000" pitchFamily="2" charset="-78"/>
              </a:rPr>
              <a:t>پس از ثبت و ارجاع درخواست </a:t>
            </a:r>
            <a:r>
              <a:rPr lang="fa-IR" sz="1200" dirty="0">
                <a:cs typeface="B Zar" panose="00000400000000000000" pitchFamily="2" charset="-78"/>
              </a:rPr>
              <a:t>از طریق منوی پرداخت  (شکل دوم) اقدام به پرداخت آنلاین هزینه ثبت نام خود نمایید</a:t>
            </a:r>
            <a:r>
              <a:rPr lang="fa-IR" sz="1200" dirty="0" smtClean="0">
                <a:cs typeface="B Zar" panose="00000400000000000000" pitchFamily="2" charset="-78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fa-IR" sz="1200" dirty="0" smtClean="0">
                <a:solidFill>
                  <a:srgbClr val="FF0000"/>
                </a:solidFill>
                <a:cs typeface="B Zar" panose="00000400000000000000" pitchFamily="2" charset="-78"/>
              </a:rPr>
              <a:t>توجه نمایید که پس از ارجاع نهایی درخواست و دریافت شماره درخواست، امکان ویرایش و یا بارگزاری مدارک وجود ندارد.</a:t>
            </a:r>
            <a:endParaRPr lang="fa-IR" sz="1200" dirty="0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  <p:sp>
        <p:nvSpPr>
          <p:cNvPr id="73" name="Title 1">
            <a:extLst>
              <a:ext uri="{FF2B5EF4-FFF2-40B4-BE49-F238E27FC236}">
                <a16:creationId xmlns:a16="http://schemas.microsoft.com/office/drawing/2014/main" id="{71C4DD02-A672-45DC-ADAC-6DA80AD973A6}"/>
              </a:ext>
            </a:extLst>
          </p:cNvPr>
          <p:cNvSpPr txBox="1">
            <a:spLocks/>
          </p:cNvSpPr>
          <p:nvPr/>
        </p:nvSpPr>
        <p:spPr>
          <a:xfrm>
            <a:off x="2890248" y="5786606"/>
            <a:ext cx="3333404" cy="65575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fa-IR" sz="14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با آرزوی موفقیت</a:t>
            </a:r>
          </a:p>
          <a:p>
            <a:pPr algn="ctr">
              <a:lnSpc>
                <a:spcPct val="150000"/>
              </a:lnSpc>
            </a:pPr>
            <a:r>
              <a:rPr lang="fa-IR" sz="1100" b="1" dirty="0" smtClean="0">
                <a:solidFill>
                  <a:schemeClr val="tx1"/>
                </a:solidFill>
                <a:cs typeface="B Jadid" panose="00000700000000000000" pitchFamily="2" charset="-78"/>
              </a:rPr>
              <a:t>واحد انفورماتیک کانون وکلای دادگستری استان کرمانشاه. </a:t>
            </a:r>
            <a:endParaRPr lang="fa-IR" sz="1100" b="1" dirty="0">
              <a:solidFill>
                <a:schemeClr val="tx1"/>
              </a:solidFill>
              <a:cs typeface="B Jadid" panose="000007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79" y="3474086"/>
            <a:ext cx="4237540" cy="181442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6F17F38-AD17-46F7-8296-FBF975A37B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" t="-7276" r="-13817" b="28249"/>
          <a:stretch/>
        </p:blipFill>
        <p:spPr>
          <a:xfrm>
            <a:off x="10150559" y="867607"/>
            <a:ext cx="900000" cy="972000"/>
          </a:xfrm>
          <a:prstGeom prst="rect">
            <a:avLst/>
          </a:prstGeom>
        </p:spPr>
      </p:pic>
      <p:sp>
        <p:nvSpPr>
          <p:cNvPr id="29" name="Title 102">
            <a:extLst>
              <a:ext uri="{FF2B5EF4-FFF2-40B4-BE49-F238E27FC236}">
                <a16:creationId xmlns:a16="http://schemas.microsoft.com/office/drawing/2014/main" id="{E112C9BF-E5B4-4E13-A5AC-985AC8E42A39}"/>
              </a:ext>
            </a:extLst>
          </p:cNvPr>
          <p:cNvSpPr txBox="1">
            <a:spLocks/>
          </p:cNvSpPr>
          <p:nvPr/>
        </p:nvSpPr>
        <p:spPr>
          <a:xfrm>
            <a:off x="9807329" y="1654721"/>
            <a:ext cx="1501638" cy="43950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1200" dirty="0">
                <a:solidFill>
                  <a:schemeClr val="tx1"/>
                </a:solidFill>
                <a:latin typeface="Dima Shekasteh Free" panose="02000503000000020003" pitchFamily="2" charset="0"/>
                <a:cs typeface="B Davat" panose="00000400000000000000" pitchFamily="2" charset="-78"/>
              </a:rPr>
              <a:t>کانون </a:t>
            </a:r>
            <a:r>
              <a:rPr lang="fa-IR" sz="1200" dirty="0" smtClean="0">
                <a:solidFill>
                  <a:schemeClr val="tx1"/>
                </a:solidFill>
                <a:latin typeface="Dima Shekasteh Free" panose="02000503000000020003" pitchFamily="2" charset="0"/>
                <a:cs typeface="B Davat" panose="00000400000000000000" pitchFamily="2" charset="-78"/>
              </a:rPr>
              <a:t>وکلای  دادگستری کرمانشاه</a:t>
            </a:r>
            <a:endParaRPr lang="fa-IR" sz="1200" dirty="0">
              <a:solidFill>
                <a:schemeClr val="tx1"/>
              </a:solidFill>
              <a:latin typeface="Dima Shekasteh Free" panose="02000503000000020003" pitchFamily="2" charset="0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73916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25486-42B4-4CDA-BDB5-D742C276F1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36407" y="2806736"/>
            <a:ext cx="1359452" cy="878964"/>
          </a:xfrm>
        </p:spPr>
        <p:txBody>
          <a:bodyPr>
            <a:normAutofit/>
          </a:bodyPr>
          <a:lstStyle/>
          <a:p>
            <a:pPr algn="just"/>
            <a:r>
              <a:rPr lang="fa-I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گام اول: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ED21BB-1562-4CC9-816B-43968E5055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8020" y="1685107"/>
            <a:ext cx="3474666" cy="3684586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fa-IR" sz="1400" dirty="0">
                <a:solidFill>
                  <a:schemeClr val="tx1"/>
                </a:solidFill>
                <a:cs typeface="B Zar" panose="00000400000000000000" pitchFamily="2" charset="-78"/>
              </a:rPr>
              <a:t>1- در ابتدا از طریق نشانی 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https://www.kermanshahbar.com/</a:t>
            </a:r>
            <a:r>
              <a:rPr lang="fa-IR" sz="1400" dirty="0" smtClean="0">
                <a:solidFill>
                  <a:schemeClr val="tx1"/>
                </a:solidFill>
                <a:cs typeface="B Zar" panose="00000400000000000000" pitchFamily="2" charset="-78"/>
                <a:hlinkClick r:id="rId2"/>
              </a:rPr>
              <a:t> </a:t>
            </a:r>
            <a:r>
              <a:rPr lang="fa-IR" sz="1400" dirty="0">
                <a:solidFill>
                  <a:schemeClr val="tx1"/>
                </a:solidFill>
                <a:cs typeface="B Zar" panose="00000400000000000000" pitchFamily="2" charset="-78"/>
              </a:rPr>
              <a:t>وارد سایت کانون وکلای دادگستری </a:t>
            </a:r>
            <a:r>
              <a:rPr lang="fa-IR" sz="1400" dirty="0" smtClean="0">
                <a:solidFill>
                  <a:schemeClr val="tx1"/>
                </a:solidFill>
                <a:cs typeface="B Zar" panose="00000400000000000000" pitchFamily="2" charset="-78"/>
              </a:rPr>
              <a:t>کرمانشاه </a:t>
            </a:r>
            <a:r>
              <a:rPr lang="fa-IR" sz="1400" dirty="0">
                <a:solidFill>
                  <a:schemeClr val="tx1"/>
                </a:solidFill>
                <a:cs typeface="B Zar" panose="00000400000000000000" pitchFamily="2" charset="-78"/>
              </a:rPr>
              <a:t>شده و </a:t>
            </a:r>
            <a:r>
              <a:rPr lang="fa-IR" sz="1400" dirty="0" smtClean="0">
                <a:solidFill>
                  <a:schemeClr val="tx1"/>
                </a:solidFill>
                <a:cs typeface="B Zar" panose="00000400000000000000" pitchFamily="2" charset="-78"/>
              </a:rPr>
              <a:t>از قسمت منو وارد </a:t>
            </a:r>
            <a:r>
              <a:rPr lang="fa-IR" sz="1400" dirty="0">
                <a:solidFill>
                  <a:schemeClr val="tx1"/>
                </a:solidFill>
                <a:cs typeface="B Zar" panose="00000400000000000000" pitchFamily="2" charset="-78"/>
              </a:rPr>
              <a:t>سامانه اتوماسیون اداری شوید .  (تصویر 1) </a:t>
            </a:r>
          </a:p>
          <a:p>
            <a:pPr algn="just">
              <a:lnSpc>
                <a:spcPct val="150000"/>
              </a:lnSpc>
            </a:pPr>
            <a:endParaRPr lang="fa-IR" sz="1500" dirty="0">
              <a:solidFill>
                <a:schemeClr val="tx1"/>
              </a:solidFill>
              <a:cs typeface="B Zar" panose="00000400000000000000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fa-IR" sz="1400" dirty="0">
                <a:solidFill>
                  <a:schemeClr val="tx1"/>
                </a:solidFill>
                <a:cs typeface="B Zar" panose="00000400000000000000" pitchFamily="2" charset="-78"/>
              </a:rPr>
              <a:t>2- برای نام کاربری شماره ملی و برای کلمه </a:t>
            </a:r>
            <a:r>
              <a:rPr lang="fa-IR" sz="1400" dirty="0" smtClean="0">
                <a:solidFill>
                  <a:schemeClr val="tx1"/>
                </a:solidFill>
                <a:cs typeface="B Zar" panose="00000400000000000000" pitchFamily="2" charset="-78"/>
              </a:rPr>
              <a:t>عبور، </a:t>
            </a:r>
            <a:r>
              <a:rPr lang="fa-IR" sz="1400" dirty="0">
                <a:solidFill>
                  <a:schemeClr val="tx1"/>
                </a:solidFill>
                <a:cs typeface="B Zar" panose="00000400000000000000" pitchFamily="2" charset="-78"/>
              </a:rPr>
              <a:t>شماره شناسنامه خود را وارد نمائید. (تصویر 2</a:t>
            </a:r>
            <a:r>
              <a:rPr lang="fa-IR" sz="1400" dirty="0" smtClean="0">
                <a:solidFill>
                  <a:schemeClr val="tx1"/>
                </a:solidFill>
                <a:cs typeface="B Zar" panose="00000400000000000000" pitchFamily="2" charset="-78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fa-IR" sz="1400" dirty="0" smtClean="0">
                <a:solidFill>
                  <a:schemeClr val="tx1"/>
                </a:solidFill>
                <a:cs typeface="B Zar" panose="00000400000000000000" pitchFamily="2" charset="-78"/>
              </a:rPr>
              <a:t> </a:t>
            </a:r>
            <a:r>
              <a:rPr lang="fa-IR" sz="1400" dirty="0">
                <a:solidFill>
                  <a:srgbClr val="FF0000"/>
                </a:solidFill>
                <a:cs typeface="B Zar" panose="00000400000000000000" pitchFamily="2" charset="-78"/>
              </a:rPr>
              <a:t>دقت نمایید صفحه کلید شما درحالت لاتین باشد</a:t>
            </a:r>
            <a:r>
              <a:rPr lang="fa-IR" sz="1400" dirty="0">
                <a:solidFill>
                  <a:schemeClr val="tx1"/>
                </a:solidFill>
                <a:cs typeface="B Zar" panose="00000400000000000000" pitchFamily="2" charset="-78"/>
              </a:rPr>
              <a:t>، در اولین ورود به سامانه لازم است کلمه عبور خود را تغییر دهید . برای تغییر کلمه عبور کد تأیید به </a:t>
            </a:r>
            <a:r>
              <a:rPr lang="fa-IR" sz="1400" b="1" dirty="0">
                <a:solidFill>
                  <a:schemeClr val="tx1"/>
                </a:solidFill>
                <a:cs typeface="B Zar" panose="00000400000000000000" pitchFamily="2" charset="-78"/>
              </a:rPr>
              <a:t>شماره همراه شما که در زمان ثبت نام به سایت سازمان سنجش </a:t>
            </a:r>
            <a:r>
              <a:rPr lang="fa-IR" sz="1400" dirty="0">
                <a:solidFill>
                  <a:schemeClr val="tx1"/>
                </a:solidFill>
                <a:cs typeface="B Zar" panose="00000400000000000000" pitchFamily="2" charset="-78"/>
              </a:rPr>
              <a:t>اعلام داشته اید ارسال می شود </a:t>
            </a:r>
            <a:r>
              <a:rPr lang="fa-IR" sz="1400" dirty="0">
                <a:solidFill>
                  <a:srgbClr val="FF0000"/>
                </a:solidFill>
                <a:cs typeface="B Zar" panose="00000400000000000000" pitchFamily="2" charset="-78"/>
              </a:rPr>
              <a:t>پیامک های تبلیغاتی تلفن همراه نباید مسدود شده باشند</a:t>
            </a:r>
            <a:r>
              <a:rPr lang="fa-IR" sz="1400" dirty="0">
                <a:solidFill>
                  <a:schemeClr val="tx1"/>
                </a:solidFill>
                <a:cs typeface="B Zar" panose="00000400000000000000" pitchFamily="2" charset="-78"/>
              </a:rPr>
              <a:t>، بعد از وارد کردن کد، کلمه عبور را تغییر دهید .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C80A53A-1C35-4BD6-A0CC-BA2BD0071519}"/>
              </a:ext>
            </a:extLst>
          </p:cNvPr>
          <p:cNvCxnSpPr>
            <a:cxnSpLocks/>
          </p:cNvCxnSpPr>
          <p:nvPr/>
        </p:nvCxnSpPr>
        <p:spPr>
          <a:xfrm flipH="1" flipV="1">
            <a:off x="4772026" y="1480499"/>
            <a:ext cx="3396799" cy="147"/>
          </a:xfrm>
          <a:prstGeom prst="line">
            <a:avLst/>
          </a:prstGeom>
          <a:ln w="12700"/>
          <a:effectLst>
            <a:outerShdw blurRad="38100" dist="25400" dir="6600000" sx="102000" sy="102000" algn="t" rotWithShape="0">
              <a:srgbClr val="FF0000">
                <a:alpha val="88000"/>
              </a:srgb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344D1661-507E-4D44-B21D-D56CC06ECC26}"/>
              </a:ext>
            </a:extLst>
          </p:cNvPr>
          <p:cNvSpPr/>
          <p:nvPr/>
        </p:nvSpPr>
        <p:spPr>
          <a:xfrm>
            <a:off x="8196455" y="1513572"/>
            <a:ext cx="171450" cy="11451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DBA445-C76A-46E1-9EB7-5187D3535B84}"/>
              </a:ext>
            </a:extLst>
          </p:cNvPr>
          <p:cNvSpPr/>
          <p:nvPr/>
        </p:nvSpPr>
        <p:spPr>
          <a:xfrm>
            <a:off x="8299792" y="1371328"/>
            <a:ext cx="171450" cy="11451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8EEA8C-9969-4BE9-A4A4-8DA63B0387A0}"/>
              </a:ext>
            </a:extLst>
          </p:cNvPr>
          <p:cNvSpPr/>
          <p:nvPr/>
        </p:nvSpPr>
        <p:spPr>
          <a:xfrm>
            <a:off x="8385517" y="1519169"/>
            <a:ext cx="155468" cy="10993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14AF7C-E579-411A-8115-040F03E20EF5}"/>
              </a:ext>
            </a:extLst>
          </p:cNvPr>
          <p:cNvSpPr/>
          <p:nvPr/>
        </p:nvSpPr>
        <p:spPr>
          <a:xfrm>
            <a:off x="290492" y="5461589"/>
            <a:ext cx="171450" cy="16535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523827-3738-4CFD-82CE-27D4FFB02D55}"/>
              </a:ext>
            </a:extLst>
          </p:cNvPr>
          <p:cNvSpPr/>
          <p:nvPr/>
        </p:nvSpPr>
        <p:spPr>
          <a:xfrm>
            <a:off x="393829" y="5319345"/>
            <a:ext cx="171450" cy="16535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0E07D1-3EF3-4B0A-97AC-BED55D8DDD47}"/>
              </a:ext>
            </a:extLst>
          </p:cNvPr>
          <p:cNvSpPr/>
          <p:nvPr/>
        </p:nvSpPr>
        <p:spPr>
          <a:xfrm>
            <a:off x="479554" y="5468203"/>
            <a:ext cx="155468" cy="15874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6A8010-9440-4635-93F0-609EC8B13529}"/>
              </a:ext>
            </a:extLst>
          </p:cNvPr>
          <p:cNvCxnSpPr>
            <a:cxnSpLocks/>
          </p:cNvCxnSpPr>
          <p:nvPr/>
        </p:nvCxnSpPr>
        <p:spPr>
          <a:xfrm flipH="1">
            <a:off x="4976398" y="5583275"/>
            <a:ext cx="3409119" cy="15389"/>
          </a:xfrm>
          <a:prstGeom prst="line">
            <a:avLst/>
          </a:prstGeom>
          <a:ln w="12700"/>
          <a:effectLst>
            <a:outerShdw blurRad="38100" dist="25400" dir="6600000" sx="102000" sy="102000" algn="t" rotWithShape="0">
              <a:srgbClr val="FF0000">
                <a:alpha val="88000"/>
              </a:srgb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8A68AE9-7057-4B91-B3BA-3C3B9AB8BBDC}"/>
              </a:ext>
            </a:extLst>
          </p:cNvPr>
          <p:cNvCxnSpPr>
            <a:cxnSpLocks/>
          </p:cNvCxnSpPr>
          <p:nvPr/>
        </p:nvCxnSpPr>
        <p:spPr>
          <a:xfrm flipH="1" flipV="1">
            <a:off x="690916" y="5583276"/>
            <a:ext cx="3466430" cy="43668"/>
          </a:xfrm>
          <a:prstGeom prst="line">
            <a:avLst/>
          </a:prstGeom>
          <a:ln w="12700"/>
          <a:effectLst>
            <a:outerShdw blurRad="38100" dist="25400" dir="6600000" sx="102000" sy="102000" algn="t" rotWithShape="0">
              <a:srgbClr val="FF0000">
                <a:alpha val="88000"/>
              </a:srgb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42E82AC-DD98-464F-A4EA-3E8AC6858B0E}"/>
              </a:ext>
            </a:extLst>
          </p:cNvPr>
          <p:cNvCxnSpPr>
            <a:cxnSpLocks/>
          </p:cNvCxnSpPr>
          <p:nvPr/>
        </p:nvCxnSpPr>
        <p:spPr>
          <a:xfrm flipV="1">
            <a:off x="8540985" y="1685106"/>
            <a:ext cx="0" cy="3618841"/>
          </a:xfrm>
          <a:prstGeom prst="line">
            <a:avLst/>
          </a:prstGeom>
          <a:ln w="12700"/>
          <a:effectLst>
            <a:outerShdw blurRad="38100" dist="25400" dir="6600000" sx="102000" sy="102000" algn="t" rotWithShape="0">
              <a:srgbClr val="FF0000">
                <a:alpha val="88000"/>
              </a:srgb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0D9652-5838-477A-9697-B303EAEB6804}"/>
              </a:ext>
            </a:extLst>
          </p:cNvPr>
          <p:cNvCxnSpPr>
            <a:cxnSpLocks/>
          </p:cNvCxnSpPr>
          <p:nvPr/>
        </p:nvCxnSpPr>
        <p:spPr>
          <a:xfrm flipH="1">
            <a:off x="376217" y="1723197"/>
            <a:ext cx="31725" cy="3547601"/>
          </a:xfrm>
          <a:prstGeom prst="line">
            <a:avLst/>
          </a:prstGeom>
          <a:ln w="12700"/>
          <a:effectLst>
            <a:outerShdw blurRad="38100" dist="25400" dir="6600000" sx="102000" sy="102000" algn="t" rotWithShape="0">
              <a:srgbClr val="FF0000">
                <a:alpha val="88000"/>
              </a:srgb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9DB8D82D-D676-4930-8066-B9C3263BD238}"/>
              </a:ext>
            </a:extLst>
          </p:cNvPr>
          <p:cNvSpPr/>
          <p:nvPr/>
        </p:nvSpPr>
        <p:spPr>
          <a:xfrm>
            <a:off x="407942" y="1479668"/>
            <a:ext cx="171450" cy="16535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C119ED-515E-4BCF-A40F-8779F20C163E}"/>
              </a:ext>
            </a:extLst>
          </p:cNvPr>
          <p:cNvSpPr/>
          <p:nvPr/>
        </p:nvSpPr>
        <p:spPr>
          <a:xfrm>
            <a:off x="8416452" y="5389920"/>
            <a:ext cx="171450" cy="16535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29253DD-8686-4EC1-AD47-C5232D5DB682}"/>
              </a:ext>
            </a:extLst>
          </p:cNvPr>
          <p:cNvCxnSpPr>
            <a:cxnSpLocks/>
          </p:cNvCxnSpPr>
          <p:nvPr/>
        </p:nvCxnSpPr>
        <p:spPr>
          <a:xfrm flipH="1">
            <a:off x="635022" y="1472088"/>
            <a:ext cx="3661878" cy="6724"/>
          </a:xfrm>
          <a:prstGeom prst="line">
            <a:avLst/>
          </a:prstGeom>
          <a:ln w="12700"/>
          <a:effectLst>
            <a:outerShdw blurRad="38100" dist="25400" dir="6600000" sx="102000" sy="102000" algn="t" rotWithShape="0">
              <a:srgbClr val="FF0000">
                <a:alpha val="88000"/>
              </a:srgb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B0774EBD-C5BF-4ED6-A0C1-8537EB1B60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" t="-7276" r="-13817" b="28249"/>
          <a:stretch/>
        </p:blipFill>
        <p:spPr>
          <a:xfrm>
            <a:off x="4309126" y="996731"/>
            <a:ext cx="523717" cy="565614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D719B1B4-CE5F-409E-B45C-A5B6CFF375BF}"/>
              </a:ext>
            </a:extLst>
          </p:cNvPr>
          <p:cNvSpPr txBox="1">
            <a:spLocks/>
          </p:cNvSpPr>
          <p:nvPr/>
        </p:nvSpPr>
        <p:spPr>
          <a:xfrm>
            <a:off x="9521482" y="3618396"/>
            <a:ext cx="1912958" cy="6585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a-IR" sz="2800" dirty="0">
                <a:solidFill>
                  <a:schemeClr val="tx1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ورود به سامانه 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09" y="3661746"/>
            <a:ext cx="4077374" cy="17998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16" y="1562345"/>
            <a:ext cx="4079767" cy="209940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6F17F38-AD17-46F7-8296-FBF975A37B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" t="-7276" r="-13817" b="28249"/>
          <a:stretch/>
        </p:blipFill>
        <p:spPr>
          <a:xfrm>
            <a:off x="10150559" y="867607"/>
            <a:ext cx="900000" cy="972000"/>
          </a:xfrm>
          <a:prstGeom prst="rect">
            <a:avLst/>
          </a:prstGeom>
        </p:spPr>
      </p:pic>
      <p:sp>
        <p:nvSpPr>
          <p:cNvPr id="27" name="Title 102">
            <a:extLst>
              <a:ext uri="{FF2B5EF4-FFF2-40B4-BE49-F238E27FC236}">
                <a16:creationId xmlns:a16="http://schemas.microsoft.com/office/drawing/2014/main" id="{E112C9BF-E5B4-4E13-A5AC-985AC8E42A39}"/>
              </a:ext>
            </a:extLst>
          </p:cNvPr>
          <p:cNvSpPr txBox="1">
            <a:spLocks/>
          </p:cNvSpPr>
          <p:nvPr/>
        </p:nvSpPr>
        <p:spPr>
          <a:xfrm>
            <a:off x="9807329" y="1654721"/>
            <a:ext cx="1501638" cy="43950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1200" dirty="0">
                <a:solidFill>
                  <a:schemeClr val="tx1"/>
                </a:solidFill>
                <a:latin typeface="Dima Shekasteh Free" panose="02000503000000020003" pitchFamily="2" charset="0"/>
                <a:cs typeface="B Davat" panose="00000400000000000000" pitchFamily="2" charset="-78"/>
              </a:rPr>
              <a:t>کانون </a:t>
            </a:r>
            <a:r>
              <a:rPr lang="fa-IR" sz="1200" dirty="0" smtClean="0">
                <a:solidFill>
                  <a:schemeClr val="tx1"/>
                </a:solidFill>
                <a:latin typeface="Dima Shekasteh Free" panose="02000503000000020003" pitchFamily="2" charset="0"/>
                <a:cs typeface="B Davat" panose="00000400000000000000" pitchFamily="2" charset="-78"/>
              </a:rPr>
              <a:t>وکلای  دادگستری کرمانشاه</a:t>
            </a:r>
            <a:endParaRPr lang="fa-IR" sz="1200" dirty="0">
              <a:solidFill>
                <a:schemeClr val="tx1"/>
              </a:solidFill>
              <a:latin typeface="Dima Shekasteh Free" panose="02000503000000020003" pitchFamily="2" charset="0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10524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D6BE2-369A-4EFE-B9F5-A015F20EB9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9300" y="3743203"/>
            <a:ext cx="3333351" cy="905563"/>
          </a:xfrm>
        </p:spPr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fa-IR" sz="1400" dirty="0">
                <a:solidFill>
                  <a:schemeClr val="tx1"/>
                </a:solidFill>
                <a:cs typeface="B Zar" panose="00000400000000000000" pitchFamily="2" charset="-78"/>
              </a:rPr>
              <a:t>2- وارد بخش متقاضی </a:t>
            </a:r>
            <a:r>
              <a:rPr lang="fa-IR" sz="1400" dirty="0" smtClean="0">
                <a:solidFill>
                  <a:schemeClr val="tx1"/>
                </a:solidFill>
                <a:cs typeface="B Zar" panose="00000400000000000000" pitchFamily="2" charset="-78"/>
              </a:rPr>
              <a:t>شوید. در </a:t>
            </a:r>
            <a:r>
              <a:rPr lang="fa-IR" sz="1400" dirty="0">
                <a:solidFill>
                  <a:schemeClr val="tx1"/>
                </a:solidFill>
                <a:cs typeface="B Zar" panose="00000400000000000000" pitchFamily="2" charset="-78"/>
              </a:rPr>
              <a:t>این بخش ابتدا مشخصات سجلی موجود در سامانه را بررسی نموده در صورت مغایرت ویرایش و سایر گزینه ها را تکمیل </a:t>
            </a:r>
            <a:r>
              <a:rPr lang="fa-IR" sz="1400" dirty="0" smtClean="0">
                <a:solidFill>
                  <a:schemeClr val="tx1"/>
                </a:solidFill>
                <a:cs typeface="B Zar" panose="00000400000000000000" pitchFamily="2" charset="-78"/>
              </a:rPr>
              <a:t>نمائید.</a:t>
            </a:r>
            <a:endParaRPr lang="fa-IR" sz="1400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2108C7C-6F36-4F08-9F83-C8C0ACC473AA}"/>
              </a:ext>
            </a:extLst>
          </p:cNvPr>
          <p:cNvCxnSpPr>
            <a:cxnSpLocks/>
          </p:cNvCxnSpPr>
          <p:nvPr/>
        </p:nvCxnSpPr>
        <p:spPr>
          <a:xfrm flipH="1" flipV="1">
            <a:off x="4772026" y="1480499"/>
            <a:ext cx="3396799" cy="147"/>
          </a:xfrm>
          <a:prstGeom prst="line">
            <a:avLst/>
          </a:prstGeom>
          <a:ln w="12700"/>
          <a:effectLst>
            <a:outerShdw blurRad="38100" dist="25400" dir="6600000" sx="102000" sy="102000" algn="t" rotWithShape="0">
              <a:srgbClr val="FF0000">
                <a:alpha val="88000"/>
              </a:srgb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39D61AD1-49EB-4ED5-A132-83A031F2B08B}"/>
              </a:ext>
            </a:extLst>
          </p:cNvPr>
          <p:cNvSpPr/>
          <p:nvPr/>
        </p:nvSpPr>
        <p:spPr>
          <a:xfrm>
            <a:off x="8196455" y="1513572"/>
            <a:ext cx="171450" cy="11451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130A3D-FE2E-443A-8558-22177206CFB7}"/>
              </a:ext>
            </a:extLst>
          </p:cNvPr>
          <p:cNvSpPr/>
          <p:nvPr/>
        </p:nvSpPr>
        <p:spPr>
          <a:xfrm>
            <a:off x="8299792" y="1371328"/>
            <a:ext cx="171450" cy="11451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1D3189-84B7-4BCA-B463-C9DE126903C9}"/>
              </a:ext>
            </a:extLst>
          </p:cNvPr>
          <p:cNvSpPr/>
          <p:nvPr/>
        </p:nvSpPr>
        <p:spPr>
          <a:xfrm>
            <a:off x="8385517" y="1519169"/>
            <a:ext cx="155468" cy="10993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C293A33-979B-4300-812A-005806055D7C}"/>
              </a:ext>
            </a:extLst>
          </p:cNvPr>
          <p:cNvSpPr/>
          <p:nvPr/>
        </p:nvSpPr>
        <p:spPr>
          <a:xfrm>
            <a:off x="290492" y="5461589"/>
            <a:ext cx="171450" cy="16535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C87352E-9CB1-44BC-BEE1-08E50772B4A5}"/>
              </a:ext>
            </a:extLst>
          </p:cNvPr>
          <p:cNvSpPr/>
          <p:nvPr/>
        </p:nvSpPr>
        <p:spPr>
          <a:xfrm>
            <a:off x="393829" y="5319345"/>
            <a:ext cx="171450" cy="16535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11EE46-E24C-4430-84AE-D3ACDE5EAA4B}"/>
              </a:ext>
            </a:extLst>
          </p:cNvPr>
          <p:cNvSpPr/>
          <p:nvPr/>
        </p:nvSpPr>
        <p:spPr>
          <a:xfrm>
            <a:off x="479554" y="5468203"/>
            <a:ext cx="155468" cy="15874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EABF7B-60AB-4400-89A5-10180D99DC09}"/>
              </a:ext>
            </a:extLst>
          </p:cNvPr>
          <p:cNvCxnSpPr>
            <a:cxnSpLocks/>
          </p:cNvCxnSpPr>
          <p:nvPr/>
        </p:nvCxnSpPr>
        <p:spPr>
          <a:xfrm flipH="1">
            <a:off x="4976398" y="5583275"/>
            <a:ext cx="3409119" cy="15389"/>
          </a:xfrm>
          <a:prstGeom prst="line">
            <a:avLst/>
          </a:prstGeom>
          <a:ln w="12700"/>
          <a:effectLst>
            <a:outerShdw blurRad="38100" dist="25400" dir="6600000" sx="102000" sy="102000" algn="t" rotWithShape="0">
              <a:srgbClr val="FF0000">
                <a:alpha val="88000"/>
              </a:srgb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547363-8341-4FA0-9E8D-A54912EE84B2}"/>
              </a:ext>
            </a:extLst>
          </p:cNvPr>
          <p:cNvCxnSpPr>
            <a:cxnSpLocks/>
          </p:cNvCxnSpPr>
          <p:nvPr/>
        </p:nvCxnSpPr>
        <p:spPr>
          <a:xfrm flipH="1" flipV="1">
            <a:off x="690916" y="5583276"/>
            <a:ext cx="3466430" cy="43668"/>
          </a:xfrm>
          <a:prstGeom prst="line">
            <a:avLst/>
          </a:prstGeom>
          <a:ln w="12700"/>
          <a:effectLst>
            <a:outerShdw blurRad="38100" dist="25400" dir="6600000" sx="102000" sy="102000" algn="t" rotWithShape="0">
              <a:srgbClr val="FF0000">
                <a:alpha val="88000"/>
              </a:srgb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A0823EC-D490-4E59-9094-5030E63C56A2}"/>
              </a:ext>
            </a:extLst>
          </p:cNvPr>
          <p:cNvCxnSpPr>
            <a:cxnSpLocks/>
          </p:cNvCxnSpPr>
          <p:nvPr/>
        </p:nvCxnSpPr>
        <p:spPr>
          <a:xfrm flipV="1">
            <a:off x="8540985" y="1685106"/>
            <a:ext cx="0" cy="3618841"/>
          </a:xfrm>
          <a:prstGeom prst="line">
            <a:avLst/>
          </a:prstGeom>
          <a:ln w="12700"/>
          <a:effectLst>
            <a:outerShdw blurRad="38100" dist="25400" dir="6600000" sx="102000" sy="102000" algn="t" rotWithShape="0">
              <a:srgbClr val="FF0000">
                <a:alpha val="88000"/>
              </a:srgb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6A43FEB-C014-46B8-9A5C-DD4BFD7F3229}"/>
              </a:ext>
            </a:extLst>
          </p:cNvPr>
          <p:cNvCxnSpPr>
            <a:cxnSpLocks/>
          </p:cNvCxnSpPr>
          <p:nvPr/>
        </p:nvCxnSpPr>
        <p:spPr>
          <a:xfrm flipH="1">
            <a:off x="376217" y="1723197"/>
            <a:ext cx="31725" cy="3547601"/>
          </a:xfrm>
          <a:prstGeom prst="line">
            <a:avLst/>
          </a:prstGeom>
          <a:ln w="12700"/>
          <a:effectLst>
            <a:outerShdw blurRad="38100" dist="25400" dir="6600000" sx="102000" sy="102000" algn="t" rotWithShape="0">
              <a:srgbClr val="FF0000">
                <a:alpha val="88000"/>
              </a:srgb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32939508-4977-4712-B36D-8A5C3E88E67A}"/>
              </a:ext>
            </a:extLst>
          </p:cNvPr>
          <p:cNvSpPr/>
          <p:nvPr/>
        </p:nvSpPr>
        <p:spPr>
          <a:xfrm>
            <a:off x="407942" y="1479668"/>
            <a:ext cx="171450" cy="16535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4D2D18B-8B9A-4A22-B081-8DE38C81862B}"/>
              </a:ext>
            </a:extLst>
          </p:cNvPr>
          <p:cNvSpPr/>
          <p:nvPr/>
        </p:nvSpPr>
        <p:spPr>
          <a:xfrm>
            <a:off x="8416452" y="5389920"/>
            <a:ext cx="171450" cy="16535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7E3086A-982E-49D4-94AB-084BF36E5AE1}"/>
              </a:ext>
            </a:extLst>
          </p:cNvPr>
          <p:cNvCxnSpPr>
            <a:cxnSpLocks/>
          </p:cNvCxnSpPr>
          <p:nvPr/>
        </p:nvCxnSpPr>
        <p:spPr>
          <a:xfrm flipH="1">
            <a:off x="635022" y="1472088"/>
            <a:ext cx="3661878" cy="6724"/>
          </a:xfrm>
          <a:prstGeom prst="line">
            <a:avLst/>
          </a:prstGeom>
          <a:ln w="12700"/>
          <a:effectLst>
            <a:outerShdw blurRad="38100" dist="25400" dir="6600000" sx="102000" sy="102000" algn="t" rotWithShape="0">
              <a:srgbClr val="FF0000">
                <a:alpha val="88000"/>
              </a:srgb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D8307191-FAE8-430B-BF19-E6E489540D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" t="-7276" r="-13817" b="28249"/>
          <a:stretch/>
        </p:blipFill>
        <p:spPr>
          <a:xfrm>
            <a:off x="4309126" y="996731"/>
            <a:ext cx="523717" cy="565614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56B819E1-431B-428D-8FE4-E01C643C0BEA}"/>
              </a:ext>
            </a:extLst>
          </p:cNvPr>
          <p:cNvSpPr txBox="1">
            <a:spLocks/>
          </p:cNvSpPr>
          <p:nvPr/>
        </p:nvSpPr>
        <p:spPr>
          <a:xfrm>
            <a:off x="9684586" y="2615562"/>
            <a:ext cx="1359452" cy="878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a-I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گام دوم :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4B800C25-2F63-4B7B-AEF1-E6029FB3C8F1}"/>
              </a:ext>
            </a:extLst>
          </p:cNvPr>
          <p:cNvSpPr txBox="1">
            <a:spLocks/>
          </p:cNvSpPr>
          <p:nvPr/>
        </p:nvSpPr>
        <p:spPr>
          <a:xfrm>
            <a:off x="9574640" y="3503656"/>
            <a:ext cx="1734327" cy="125493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fa-I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B Titr" panose="00000700000000000000" pitchFamily="2" charset="-78"/>
              </a:rPr>
              <a:t>ورود به بخش آزمون ورودی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EBD016E7-FDF3-432C-9FB9-5E1049D81A11}"/>
              </a:ext>
            </a:extLst>
          </p:cNvPr>
          <p:cNvSpPr txBox="1">
            <a:spLocks/>
          </p:cNvSpPr>
          <p:nvPr/>
        </p:nvSpPr>
        <p:spPr>
          <a:xfrm>
            <a:off x="4971106" y="1366470"/>
            <a:ext cx="3396799" cy="6612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a-IR" sz="1400" dirty="0">
                <a:solidFill>
                  <a:schemeClr val="tx1"/>
                </a:solidFill>
                <a:cs typeface="B Zar" panose="00000400000000000000" pitchFamily="2" charset="-78"/>
              </a:rPr>
              <a:t>1-  بعد از </a:t>
            </a:r>
            <a:r>
              <a:rPr lang="fa-IR" sz="1400" dirty="0" smtClean="0">
                <a:solidFill>
                  <a:schemeClr val="tx1"/>
                </a:solidFill>
                <a:cs typeface="B Zar" panose="00000400000000000000" pitchFamily="2" charset="-78"/>
              </a:rPr>
              <a:t>ورود </a:t>
            </a:r>
            <a:r>
              <a:rPr lang="fa-IR" sz="1400" dirty="0">
                <a:solidFill>
                  <a:schemeClr val="tx1"/>
                </a:solidFill>
                <a:cs typeface="B Zar" panose="00000400000000000000" pitchFamily="2" charset="-78"/>
              </a:rPr>
              <a:t>به </a:t>
            </a:r>
            <a:r>
              <a:rPr lang="fa-IR" sz="1400" dirty="0" smtClean="0">
                <a:solidFill>
                  <a:schemeClr val="tx1"/>
                </a:solidFill>
                <a:cs typeface="B Zar" panose="00000400000000000000" pitchFamily="2" charset="-78"/>
              </a:rPr>
              <a:t>سامانه،  </a:t>
            </a:r>
            <a:r>
              <a:rPr lang="fa-IR" sz="1400" dirty="0">
                <a:solidFill>
                  <a:schemeClr val="tx1"/>
                </a:solidFill>
                <a:cs typeface="B Zar" panose="00000400000000000000" pitchFamily="2" charset="-78"/>
              </a:rPr>
              <a:t>به بخش آزمون ورودی وارد شوید .(</a:t>
            </a:r>
            <a:r>
              <a:rPr lang="fa-IR" sz="1400" dirty="0" smtClean="0">
                <a:solidFill>
                  <a:schemeClr val="tx1"/>
                </a:solidFill>
                <a:cs typeface="B Zar" panose="00000400000000000000" pitchFamily="2" charset="-78"/>
              </a:rPr>
              <a:t>تصویر1)  </a:t>
            </a:r>
            <a:endParaRPr lang="fa-IR" sz="1400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4" y="1562345"/>
            <a:ext cx="4260396" cy="2135434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EBD016E7-FDF3-432C-9FB9-5E1049D81A11}"/>
              </a:ext>
            </a:extLst>
          </p:cNvPr>
          <p:cNvSpPr txBox="1">
            <a:spLocks/>
          </p:cNvSpPr>
          <p:nvPr/>
        </p:nvSpPr>
        <p:spPr>
          <a:xfrm>
            <a:off x="4988718" y="2255050"/>
            <a:ext cx="3396799" cy="7603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fa-IR" sz="1400" dirty="0" smtClean="0">
                <a:solidFill>
                  <a:schemeClr val="tx1"/>
                </a:solidFill>
                <a:cs typeface="B Zar" panose="00000400000000000000" pitchFamily="2" charset="-78"/>
              </a:rPr>
              <a:t>پس از ورود،  سه بخش </a:t>
            </a:r>
            <a:r>
              <a:rPr lang="fa-IR" sz="1400" dirty="0" smtClean="0">
                <a:solidFill>
                  <a:srgbClr val="FF0000"/>
                </a:solidFill>
                <a:cs typeface="B Zar" panose="00000400000000000000" pitchFamily="2" charset="-78"/>
              </a:rPr>
              <a:t>(متقاضی، اطلاعات تکمیلی و درخواست صدور پروانه کارآموزی) </a:t>
            </a:r>
            <a:r>
              <a:rPr lang="fa-IR" sz="1400" dirty="0" smtClean="0">
                <a:solidFill>
                  <a:schemeClr val="tx1"/>
                </a:solidFill>
                <a:cs typeface="B Zar" panose="00000400000000000000" pitchFamily="2" charset="-78"/>
              </a:rPr>
              <a:t>وجود دارد که هرکدام داری زیر مجموعه می باشد  و لازم است تمامی مراحل به درستی و طبق آموزش تکمیل گردند(تصویر 2)</a:t>
            </a:r>
            <a:endParaRPr lang="fa-IR" sz="1400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21" y="3746627"/>
            <a:ext cx="4291199" cy="171496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6F17F38-AD17-46F7-8296-FBF975A37B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" t="-7276" r="-13817" b="28249"/>
          <a:stretch/>
        </p:blipFill>
        <p:spPr>
          <a:xfrm>
            <a:off x="10150559" y="867607"/>
            <a:ext cx="900000" cy="972000"/>
          </a:xfrm>
          <a:prstGeom prst="rect">
            <a:avLst/>
          </a:prstGeom>
        </p:spPr>
      </p:pic>
      <p:sp>
        <p:nvSpPr>
          <p:cNvPr id="39" name="Title 102">
            <a:extLst>
              <a:ext uri="{FF2B5EF4-FFF2-40B4-BE49-F238E27FC236}">
                <a16:creationId xmlns:a16="http://schemas.microsoft.com/office/drawing/2014/main" id="{E112C9BF-E5B4-4E13-A5AC-985AC8E42A39}"/>
              </a:ext>
            </a:extLst>
          </p:cNvPr>
          <p:cNvSpPr txBox="1">
            <a:spLocks/>
          </p:cNvSpPr>
          <p:nvPr/>
        </p:nvSpPr>
        <p:spPr>
          <a:xfrm>
            <a:off x="9807329" y="1654721"/>
            <a:ext cx="1501638" cy="43950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1200" dirty="0">
                <a:solidFill>
                  <a:schemeClr val="tx1"/>
                </a:solidFill>
                <a:latin typeface="Dima Shekasteh Free" panose="02000503000000020003" pitchFamily="2" charset="0"/>
                <a:cs typeface="B Davat" panose="00000400000000000000" pitchFamily="2" charset="-78"/>
              </a:rPr>
              <a:t>کانون </a:t>
            </a:r>
            <a:r>
              <a:rPr lang="fa-IR" sz="1200" dirty="0" smtClean="0">
                <a:solidFill>
                  <a:schemeClr val="tx1"/>
                </a:solidFill>
                <a:latin typeface="Dima Shekasteh Free" panose="02000503000000020003" pitchFamily="2" charset="0"/>
                <a:cs typeface="B Davat" panose="00000400000000000000" pitchFamily="2" charset="-78"/>
              </a:rPr>
              <a:t>وکلای  دادگستری کرمانشاه</a:t>
            </a:r>
            <a:endParaRPr lang="fa-IR" sz="1200" dirty="0">
              <a:solidFill>
                <a:schemeClr val="tx1"/>
              </a:solidFill>
              <a:latin typeface="Dima Shekasteh Free" panose="02000503000000020003" pitchFamily="2" charset="0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42451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8E86B-0A4B-4411-9EB8-679FC7FDD2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3083" y="1929852"/>
            <a:ext cx="2697316" cy="2137871"/>
          </a:xfrm>
        </p:spPr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fa-IR" sz="1400" dirty="0">
                <a:solidFill>
                  <a:schemeClr val="tx1"/>
                </a:solidFill>
                <a:cs typeface="B Zar" panose="00000400000000000000" pitchFamily="2" charset="-78"/>
              </a:rPr>
              <a:t>1-  در قسمت پائین صفحه مشخصات </a:t>
            </a:r>
            <a:r>
              <a:rPr lang="fa-IR" sz="1400" dirty="0" smtClean="0">
                <a:solidFill>
                  <a:schemeClr val="tx1"/>
                </a:solidFill>
                <a:cs typeface="B Zar" panose="00000400000000000000" pitchFamily="2" charset="-78"/>
              </a:rPr>
              <a:t>سجلی،  </a:t>
            </a:r>
            <a:r>
              <a:rPr lang="fa-IR" sz="1400" dirty="0">
                <a:solidFill>
                  <a:schemeClr val="tx1"/>
                </a:solidFill>
                <a:cs typeface="B Zar" panose="00000400000000000000" pitchFamily="2" charset="-78"/>
              </a:rPr>
              <a:t>تصویر یک قطعه عکس 4 * 3  </a:t>
            </a:r>
            <a:r>
              <a:rPr lang="fa-IR" sz="1400" dirty="0">
                <a:cs typeface="B Zar" panose="00000400000000000000" pitchFamily="2" charset="-78"/>
              </a:rPr>
              <a:t>پرسنلی </a:t>
            </a:r>
            <a:r>
              <a:rPr lang="fa-IR" sz="1400" dirty="0" smtClean="0">
                <a:cs typeface="B Zar" panose="00000400000000000000" pitchFamily="2" charset="-78"/>
              </a:rPr>
              <a:t>خود </a:t>
            </a:r>
            <a:r>
              <a:rPr lang="fa-IR" sz="1400" dirty="0" smtClean="0">
                <a:solidFill>
                  <a:schemeClr val="tx1"/>
                </a:solidFill>
                <a:cs typeface="B Zar" panose="00000400000000000000" pitchFamily="2" charset="-78"/>
              </a:rPr>
              <a:t>را </a:t>
            </a:r>
            <a:r>
              <a:rPr lang="fa-IR" sz="1400" dirty="0">
                <a:solidFill>
                  <a:schemeClr val="tx1"/>
                </a:solidFill>
                <a:cs typeface="B Zar" panose="00000400000000000000" pitchFamily="2" charset="-78"/>
              </a:rPr>
              <a:t>انتخاب و بارگذاری نمائید . همچنین امضای خود را بصورت خوانا با خودکار آبی  پرنگ بر روی یک برگ کاغذ سفید ثبت کرده و آنرا اسکن نموده و در قسمت نمونه امضاء در سمت چپ همین صفحه بارگذاری نمائید . </a:t>
            </a:r>
            <a:r>
              <a:rPr lang="fa-IR" sz="1300" dirty="0">
                <a:solidFill>
                  <a:schemeClr val="tx1"/>
                </a:solidFill>
                <a:cs typeface="B Zar" panose="00000400000000000000" pitchFamily="2" charset="-78"/>
              </a:rPr>
              <a:t>(تصویر فعلی بصورت </a:t>
            </a:r>
            <a:r>
              <a:rPr lang="fa-IR" sz="1300" dirty="0" smtClean="0">
                <a:solidFill>
                  <a:schemeClr val="tx1"/>
                </a:solidFill>
                <a:cs typeface="B Zar" panose="00000400000000000000" pitchFamily="2" charset="-78"/>
              </a:rPr>
              <a:t>نمایشی است)</a:t>
            </a:r>
            <a:br>
              <a:rPr lang="fa-IR" sz="1300" dirty="0" smtClean="0">
                <a:solidFill>
                  <a:schemeClr val="tx1"/>
                </a:solidFill>
                <a:cs typeface="B Zar" panose="00000400000000000000" pitchFamily="2" charset="-78"/>
              </a:rPr>
            </a:br>
            <a:r>
              <a:rPr lang="fa-IR" sz="1300" dirty="0" smtClean="0">
                <a:solidFill>
                  <a:srgbClr val="FF0000"/>
                </a:solidFill>
                <a:cs typeface="B Zar" panose="00000400000000000000" pitchFamily="2" charset="-78"/>
              </a:rPr>
              <a:t>توجه : پس از بارگزاری عکس و امضا،  یکبار دکمه ثبت در پایین صفحه را بزنید تا تغییرات اعمال گردند.</a:t>
            </a:r>
            <a:endParaRPr lang="fa-IR" sz="1400" dirty="0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D453D61-C946-42F4-A7E4-68524CEED9F6}"/>
              </a:ext>
            </a:extLst>
          </p:cNvPr>
          <p:cNvCxnSpPr>
            <a:cxnSpLocks/>
          </p:cNvCxnSpPr>
          <p:nvPr/>
        </p:nvCxnSpPr>
        <p:spPr>
          <a:xfrm flipH="1" flipV="1">
            <a:off x="4772026" y="1480499"/>
            <a:ext cx="3396799" cy="147"/>
          </a:xfrm>
          <a:prstGeom prst="line">
            <a:avLst/>
          </a:prstGeom>
          <a:ln w="12700"/>
          <a:effectLst>
            <a:outerShdw blurRad="38100" dist="25400" dir="6600000" sx="102000" sy="102000" algn="t" rotWithShape="0">
              <a:srgbClr val="FF0000">
                <a:alpha val="88000"/>
              </a:srgb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4F515AC6-6151-4270-9C14-DCE2B7B61BDA}"/>
              </a:ext>
            </a:extLst>
          </p:cNvPr>
          <p:cNvSpPr/>
          <p:nvPr/>
        </p:nvSpPr>
        <p:spPr>
          <a:xfrm>
            <a:off x="8196455" y="1513572"/>
            <a:ext cx="171450" cy="11451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1F8190-522B-4922-9B62-A85FE16E0558}"/>
              </a:ext>
            </a:extLst>
          </p:cNvPr>
          <p:cNvSpPr/>
          <p:nvPr/>
        </p:nvSpPr>
        <p:spPr>
          <a:xfrm>
            <a:off x="8299792" y="1371328"/>
            <a:ext cx="171450" cy="11451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BDCFCB-8868-42F2-B9CB-C8234AB3B43E}"/>
              </a:ext>
            </a:extLst>
          </p:cNvPr>
          <p:cNvSpPr/>
          <p:nvPr/>
        </p:nvSpPr>
        <p:spPr>
          <a:xfrm>
            <a:off x="8385517" y="1519169"/>
            <a:ext cx="155468" cy="10993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07C613-67CC-4D64-91B7-F86F526CA079}"/>
              </a:ext>
            </a:extLst>
          </p:cNvPr>
          <p:cNvSpPr/>
          <p:nvPr/>
        </p:nvSpPr>
        <p:spPr>
          <a:xfrm>
            <a:off x="290492" y="5461589"/>
            <a:ext cx="171450" cy="16535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77D92D-8283-4ADA-8911-F2CD55215C2E}"/>
              </a:ext>
            </a:extLst>
          </p:cNvPr>
          <p:cNvSpPr/>
          <p:nvPr/>
        </p:nvSpPr>
        <p:spPr>
          <a:xfrm>
            <a:off x="393829" y="5319345"/>
            <a:ext cx="171450" cy="16535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5DC324-D24D-43C2-994F-11AD742612D4}"/>
              </a:ext>
            </a:extLst>
          </p:cNvPr>
          <p:cNvSpPr/>
          <p:nvPr/>
        </p:nvSpPr>
        <p:spPr>
          <a:xfrm>
            <a:off x="479554" y="5468203"/>
            <a:ext cx="155468" cy="15874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EBCEE7-ED49-4BA6-B7A0-C14F76C001A9}"/>
              </a:ext>
            </a:extLst>
          </p:cNvPr>
          <p:cNvCxnSpPr>
            <a:cxnSpLocks/>
          </p:cNvCxnSpPr>
          <p:nvPr/>
        </p:nvCxnSpPr>
        <p:spPr>
          <a:xfrm flipH="1">
            <a:off x="5189533" y="5583275"/>
            <a:ext cx="3195984" cy="0"/>
          </a:xfrm>
          <a:prstGeom prst="line">
            <a:avLst/>
          </a:prstGeom>
          <a:ln w="12700"/>
          <a:effectLst>
            <a:outerShdw blurRad="38100" dist="25400" dir="6600000" sx="102000" sy="102000" algn="t" rotWithShape="0">
              <a:srgbClr val="FF0000">
                <a:alpha val="88000"/>
              </a:srgb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6EC9C7-95BC-4346-ADE3-381C6A86B0C7}"/>
              </a:ext>
            </a:extLst>
          </p:cNvPr>
          <p:cNvCxnSpPr>
            <a:cxnSpLocks/>
          </p:cNvCxnSpPr>
          <p:nvPr/>
        </p:nvCxnSpPr>
        <p:spPr>
          <a:xfrm flipH="1" flipV="1">
            <a:off x="690916" y="5583276"/>
            <a:ext cx="3466430" cy="43668"/>
          </a:xfrm>
          <a:prstGeom prst="line">
            <a:avLst/>
          </a:prstGeom>
          <a:ln w="12700"/>
          <a:effectLst>
            <a:outerShdw blurRad="38100" dist="25400" dir="6600000" sx="102000" sy="102000" algn="t" rotWithShape="0">
              <a:srgbClr val="FF0000">
                <a:alpha val="88000"/>
              </a:srgb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AD789E-2F31-4BF3-AA57-F7E209D73965}"/>
              </a:ext>
            </a:extLst>
          </p:cNvPr>
          <p:cNvCxnSpPr>
            <a:cxnSpLocks/>
          </p:cNvCxnSpPr>
          <p:nvPr/>
        </p:nvCxnSpPr>
        <p:spPr>
          <a:xfrm flipV="1">
            <a:off x="8540985" y="1685106"/>
            <a:ext cx="0" cy="3618841"/>
          </a:xfrm>
          <a:prstGeom prst="line">
            <a:avLst/>
          </a:prstGeom>
          <a:ln w="12700"/>
          <a:effectLst>
            <a:outerShdw blurRad="38100" dist="25400" dir="6600000" sx="102000" sy="102000" algn="t" rotWithShape="0">
              <a:srgbClr val="FF0000">
                <a:alpha val="88000"/>
              </a:srgb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DB57C19-F90F-4A10-80A4-0E02733E77DF}"/>
              </a:ext>
            </a:extLst>
          </p:cNvPr>
          <p:cNvCxnSpPr>
            <a:cxnSpLocks/>
          </p:cNvCxnSpPr>
          <p:nvPr/>
        </p:nvCxnSpPr>
        <p:spPr>
          <a:xfrm flipH="1">
            <a:off x="376217" y="1723197"/>
            <a:ext cx="31725" cy="3547601"/>
          </a:xfrm>
          <a:prstGeom prst="line">
            <a:avLst/>
          </a:prstGeom>
          <a:ln w="12700"/>
          <a:effectLst>
            <a:outerShdw blurRad="38100" dist="25400" dir="6600000" sx="102000" sy="102000" algn="t" rotWithShape="0">
              <a:srgbClr val="FF0000">
                <a:alpha val="88000"/>
              </a:srgb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4371011F-E672-4E85-8CC9-C2FAAC83660C}"/>
              </a:ext>
            </a:extLst>
          </p:cNvPr>
          <p:cNvSpPr/>
          <p:nvPr/>
        </p:nvSpPr>
        <p:spPr>
          <a:xfrm>
            <a:off x="407942" y="1479668"/>
            <a:ext cx="171450" cy="16535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E305518-CE7B-40A9-A47E-836211D98DE6}"/>
              </a:ext>
            </a:extLst>
          </p:cNvPr>
          <p:cNvSpPr/>
          <p:nvPr/>
        </p:nvSpPr>
        <p:spPr>
          <a:xfrm>
            <a:off x="8416452" y="5389920"/>
            <a:ext cx="171450" cy="16535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FAB90DE-A232-4AF5-B430-463180D67453}"/>
              </a:ext>
            </a:extLst>
          </p:cNvPr>
          <p:cNvCxnSpPr>
            <a:cxnSpLocks/>
          </p:cNvCxnSpPr>
          <p:nvPr/>
        </p:nvCxnSpPr>
        <p:spPr>
          <a:xfrm flipH="1">
            <a:off x="635022" y="1472088"/>
            <a:ext cx="3661878" cy="6724"/>
          </a:xfrm>
          <a:prstGeom prst="line">
            <a:avLst/>
          </a:prstGeom>
          <a:ln w="12700"/>
          <a:effectLst>
            <a:outerShdw blurRad="38100" dist="25400" dir="6600000" sx="102000" sy="102000" algn="t" rotWithShape="0">
              <a:srgbClr val="FF0000">
                <a:alpha val="88000"/>
              </a:srgb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5DAE38B7-A5AD-4C7A-8763-76346B43F6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" t="-7276" r="-13817" b="28249"/>
          <a:stretch/>
        </p:blipFill>
        <p:spPr>
          <a:xfrm>
            <a:off x="4309126" y="996731"/>
            <a:ext cx="523717" cy="565614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8464501D-7629-4222-B9BE-EE2D9478953F}"/>
              </a:ext>
            </a:extLst>
          </p:cNvPr>
          <p:cNvSpPr txBox="1">
            <a:spLocks/>
          </p:cNvSpPr>
          <p:nvPr/>
        </p:nvSpPr>
        <p:spPr>
          <a:xfrm>
            <a:off x="9611873" y="2711475"/>
            <a:ext cx="1359452" cy="878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a-I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گام سوم :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093EBBA-C7CC-4210-92E9-35E43965C450}"/>
              </a:ext>
            </a:extLst>
          </p:cNvPr>
          <p:cNvSpPr txBox="1">
            <a:spLocks/>
          </p:cNvSpPr>
          <p:nvPr/>
        </p:nvSpPr>
        <p:spPr>
          <a:xfrm>
            <a:off x="9303486" y="3621624"/>
            <a:ext cx="2112505" cy="13522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fa-IR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B Titr" panose="00000700000000000000" pitchFamily="2" charset="-78"/>
              </a:rPr>
              <a:t>بارگذاری عکس و نمونه امضاء  و تکمیل سایر اطلاعات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93ADA60-3455-4343-9998-4C6F0E7F96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162" t="74657" r="5307" b="4522"/>
          <a:stretch/>
        </p:blipFill>
        <p:spPr>
          <a:xfrm>
            <a:off x="750434" y="1589883"/>
            <a:ext cx="4932890" cy="2031741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100B8DF6-20ED-4413-BF58-1D73B3408507}"/>
              </a:ext>
            </a:extLst>
          </p:cNvPr>
          <p:cNvSpPr txBox="1">
            <a:spLocks/>
          </p:cNvSpPr>
          <p:nvPr/>
        </p:nvSpPr>
        <p:spPr>
          <a:xfrm>
            <a:off x="5823430" y="4612447"/>
            <a:ext cx="2577448" cy="4998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fa-IR" sz="1400" dirty="0">
                <a:solidFill>
                  <a:schemeClr val="tx1"/>
                </a:solidFill>
                <a:cs typeface="B Zar" panose="00000400000000000000" pitchFamily="2" charset="-78"/>
              </a:rPr>
              <a:t>2- </a:t>
            </a:r>
            <a:r>
              <a:rPr lang="fa-IR" sz="1600" dirty="0">
                <a:solidFill>
                  <a:schemeClr val="tx1"/>
                </a:solidFill>
                <a:cs typeface="B Zar" panose="00000400000000000000" pitchFamily="2" charset="-78"/>
              </a:rPr>
              <a:t>اطلاعات تماس را در قسمت مربوطه تکمیل نمائید . </a:t>
            </a:r>
            <a:endParaRPr lang="fa-IR" sz="1400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B8021FD-09C5-47EB-A50F-EF31B52E1D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131"/>
          <a:stretch/>
        </p:blipFill>
        <p:spPr>
          <a:xfrm>
            <a:off x="734635" y="3760839"/>
            <a:ext cx="4948689" cy="147922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6F17F38-AD17-46F7-8296-FBF975A37B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" t="-7276" r="-13817" b="28249"/>
          <a:stretch/>
        </p:blipFill>
        <p:spPr>
          <a:xfrm>
            <a:off x="10150559" y="867607"/>
            <a:ext cx="900000" cy="972000"/>
          </a:xfrm>
          <a:prstGeom prst="rect">
            <a:avLst/>
          </a:prstGeom>
        </p:spPr>
      </p:pic>
      <p:sp>
        <p:nvSpPr>
          <p:cNvPr id="29" name="Title 102">
            <a:extLst>
              <a:ext uri="{FF2B5EF4-FFF2-40B4-BE49-F238E27FC236}">
                <a16:creationId xmlns:a16="http://schemas.microsoft.com/office/drawing/2014/main" id="{E112C9BF-E5B4-4E13-A5AC-985AC8E42A39}"/>
              </a:ext>
            </a:extLst>
          </p:cNvPr>
          <p:cNvSpPr txBox="1">
            <a:spLocks/>
          </p:cNvSpPr>
          <p:nvPr/>
        </p:nvSpPr>
        <p:spPr>
          <a:xfrm>
            <a:off x="9807329" y="1654721"/>
            <a:ext cx="1501638" cy="43950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1200" dirty="0">
                <a:solidFill>
                  <a:schemeClr val="tx1"/>
                </a:solidFill>
                <a:latin typeface="Dima Shekasteh Free" panose="02000503000000020003" pitchFamily="2" charset="0"/>
                <a:cs typeface="B Davat" panose="00000400000000000000" pitchFamily="2" charset="-78"/>
              </a:rPr>
              <a:t>کانون </a:t>
            </a:r>
            <a:r>
              <a:rPr lang="fa-IR" sz="1200" dirty="0" smtClean="0">
                <a:solidFill>
                  <a:schemeClr val="tx1"/>
                </a:solidFill>
                <a:latin typeface="Dima Shekasteh Free" panose="02000503000000020003" pitchFamily="2" charset="0"/>
                <a:cs typeface="B Davat" panose="00000400000000000000" pitchFamily="2" charset="-78"/>
              </a:rPr>
              <a:t>وکلای  دادگستری کرمانشاه</a:t>
            </a:r>
            <a:endParaRPr lang="fa-IR" sz="1200" dirty="0">
              <a:solidFill>
                <a:schemeClr val="tx1"/>
              </a:solidFill>
              <a:latin typeface="Dima Shekasteh Free" panose="02000503000000020003" pitchFamily="2" charset="0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0367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15E9BC5-1DC1-4D7A-81AF-8B4D4174DA6A}"/>
              </a:ext>
            </a:extLst>
          </p:cNvPr>
          <p:cNvCxnSpPr>
            <a:cxnSpLocks/>
          </p:cNvCxnSpPr>
          <p:nvPr/>
        </p:nvCxnSpPr>
        <p:spPr>
          <a:xfrm flipH="1" flipV="1">
            <a:off x="4772026" y="1480499"/>
            <a:ext cx="3396799" cy="147"/>
          </a:xfrm>
          <a:prstGeom prst="line">
            <a:avLst/>
          </a:prstGeom>
          <a:ln w="12700"/>
          <a:effectLst>
            <a:outerShdw blurRad="38100" dist="25400" dir="6600000" sx="102000" sy="102000" algn="t" rotWithShape="0">
              <a:srgbClr val="FF0000">
                <a:alpha val="88000"/>
              </a:srgb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8F1737F8-33A2-49D3-BDAD-643BC830D654}"/>
              </a:ext>
            </a:extLst>
          </p:cNvPr>
          <p:cNvSpPr/>
          <p:nvPr/>
        </p:nvSpPr>
        <p:spPr>
          <a:xfrm>
            <a:off x="8196455" y="1513572"/>
            <a:ext cx="171450" cy="11451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E272F6-AAD0-4F9C-96A2-9AD741552EE1}"/>
              </a:ext>
            </a:extLst>
          </p:cNvPr>
          <p:cNvSpPr/>
          <p:nvPr/>
        </p:nvSpPr>
        <p:spPr>
          <a:xfrm>
            <a:off x="8299792" y="1371328"/>
            <a:ext cx="171450" cy="11451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BF9507-3BE2-4743-87F9-859A6FA92F69}"/>
              </a:ext>
            </a:extLst>
          </p:cNvPr>
          <p:cNvSpPr/>
          <p:nvPr/>
        </p:nvSpPr>
        <p:spPr>
          <a:xfrm>
            <a:off x="8385517" y="1519169"/>
            <a:ext cx="155468" cy="10993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FA22E2-44F4-4660-AC30-3BB7C7FD4025}"/>
              </a:ext>
            </a:extLst>
          </p:cNvPr>
          <p:cNvSpPr/>
          <p:nvPr/>
        </p:nvSpPr>
        <p:spPr>
          <a:xfrm>
            <a:off x="290492" y="5461589"/>
            <a:ext cx="171450" cy="16535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BF97A9-672C-453F-8064-4953B207879D}"/>
              </a:ext>
            </a:extLst>
          </p:cNvPr>
          <p:cNvSpPr/>
          <p:nvPr/>
        </p:nvSpPr>
        <p:spPr>
          <a:xfrm>
            <a:off x="393829" y="5319345"/>
            <a:ext cx="171450" cy="16535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90C674-30C5-44CF-B989-FD35F07CA9D8}"/>
              </a:ext>
            </a:extLst>
          </p:cNvPr>
          <p:cNvSpPr/>
          <p:nvPr/>
        </p:nvSpPr>
        <p:spPr>
          <a:xfrm>
            <a:off x="479554" y="5468203"/>
            <a:ext cx="155468" cy="15874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BEBA29-0406-4B3E-8BEE-A4528567C129}"/>
              </a:ext>
            </a:extLst>
          </p:cNvPr>
          <p:cNvCxnSpPr>
            <a:cxnSpLocks/>
          </p:cNvCxnSpPr>
          <p:nvPr/>
        </p:nvCxnSpPr>
        <p:spPr>
          <a:xfrm flipH="1">
            <a:off x="5189533" y="5583275"/>
            <a:ext cx="3195984" cy="0"/>
          </a:xfrm>
          <a:prstGeom prst="line">
            <a:avLst/>
          </a:prstGeom>
          <a:ln w="12700"/>
          <a:effectLst>
            <a:outerShdw blurRad="38100" dist="25400" dir="6600000" sx="102000" sy="102000" algn="t" rotWithShape="0">
              <a:srgbClr val="FF0000">
                <a:alpha val="88000"/>
              </a:srgb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789C6FF-8AC5-4528-896B-D174FA77E7FA}"/>
              </a:ext>
            </a:extLst>
          </p:cNvPr>
          <p:cNvCxnSpPr>
            <a:cxnSpLocks/>
          </p:cNvCxnSpPr>
          <p:nvPr/>
        </p:nvCxnSpPr>
        <p:spPr>
          <a:xfrm flipH="1" flipV="1">
            <a:off x="690916" y="5583276"/>
            <a:ext cx="3466430" cy="43668"/>
          </a:xfrm>
          <a:prstGeom prst="line">
            <a:avLst/>
          </a:prstGeom>
          <a:ln w="12700"/>
          <a:effectLst>
            <a:outerShdw blurRad="38100" dist="25400" dir="6600000" sx="102000" sy="102000" algn="t" rotWithShape="0">
              <a:srgbClr val="FF0000">
                <a:alpha val="88000"/>
              </a:srgb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3156083-E743-4DC0-AC34-89A12E06CFF7}"/>
              </a:ext>
            </a:extLst>
          </p:cNvPr>
          <p:cNvCxnSpPr>
            <a:cxnSpLocks/>
          </p:cNvCxnSpPr>
          <p:nvPr/>
        </p:nvCxnSpPr>
        <p:spPr>
          <a:xfrm flipV="1">
            <a:off x="8540985" y="1685106"/>
            <a:ext cx="0" cy="3618841"/>
          </a:xfrm>
          <a:prstGeom prst="line">
            <a:avLst/>
          </a:prstGeom>
          <a:ln w="12700"/>
          <a:effectLst>
            <a:outerShdw blurRad="38100" dist="25400" dir="6600000" sx="102000" sy="102000" algn="t" rotWithShape="0">
              <a:srgbClr val="FF0000">
                <a:alpha val="88000"/>
              </a:srgb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7FC4B57-E98E-46A6-8DFB-88E6B942434F}"/>
              </a:ext>
            </a:extLst>
          </p:cNvPr>
          <p:cNvCxnSpPr>
            <a:cxnSpLocks/>
          </p:cNvCxnSpPr>
          <p:nvPr/>
        </p:nvCxnSpPr>
        <p:spPr>
          <a:xfrm flipH="1">
            <a:off x="376217" y="1723197"/>
            <a:ext cx="31725" cy="3547601"/>
          </a:xfrm>
          <a:prstGeom prst="line">
            <a:avLst/>
          </a:prstGeom>
          <a:ln w="12700"/>
          <a:effectLst>
            <a:outerShdw blurRad="38100" dist="25400" dir="6600000" sx="102000" sy="102000" algn="t" rotWithShape="0">
              <a:srgbClr val="FF0000">
                <a:alpha val="88000"/>
              </a:srgb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4629791-3992-4125-B2BB-D0CCB875FCAA}"/>
              </a:ext>
            </a:extLst>
          </p:cNvPr>
          <p:cNvSpPr/>
          <p:nvPr/>
        </p:nvSpPr>
        <p:spPr>
          <a:xfrm>
            <a:off x="407942" y="1479668"/>
            <a:ext cx="171450" cy="16535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DE4BB2-AD42-48E7-B884-D08B48A3F79A}"/>
              </a:ext>
            </a:extLst>
          </p:cNvPr>
          <p:cNvSpPr/>
          <p:nvPr/>
        </p:nvSpPr>
        <p:spPr>
          <a:xfrm>
            <a:off x="8416452" y="5389920"/>
            <a:ext cx="171450" cy="16535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2118E9E-00E6-4341-B3A7-01358881D917}"/>
              </a:ext>
            </a:extLst>
          </p:cNvPr>
          <p:cNvCxnSpPr>
            <a:cxnSpLocks/>
          </p:cNvCxnSpPr>
          <p:nvPr/>
        </p:nvCxnSpPr>
        <p:spPr>
          <a:xfrm flipH="1">
            <a:off x="635022" y="1472088"/>
            <a:ext cx="3661878" cy="6724"/>
          </a:xfrm>
          <a:prstGeom prst="line">
            <a:avLst/>
          </a:prstGeom>
          <a:ln w="12700"/>
          <a:effectLst>
            <a:outerShdw blurRad="38100" dist="25400" dir="6600000" sx="102000" sy="102000" algn="t" rotWithShape="0">
              <a:srgbClr val="FF0000">
                <a:alpha val="88000"/>
              </a:srgb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52697D3-6FBD-4B8A-BE1E-4261A7E57F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" t="-7276" r="-13817" b="28249"/>
          <a:stretch/>
        </p:blipFill>
        <p:spPr>
          <a:xfrm>
            <a:off x="4309126" y="996731"/>
            <a:ext cx="523717" cy="565614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62FE2E8B-BAD7-493F-B815-319CEF1D6B06}"/>
              </a:ext>
            </a:extLst>
          </p:cNvPr>
          <p:cNvSpPr txBox="1">
            <a:spLocks/>
          </p:cNvSpPr>
          <p:nvPr/>
        </p:nvSpPr>
        <p:spPr>
          <a:xfrm>
            <a:off x="9684586" y="2680273"/>
            <a:ext cx="1359452" cy="878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a-I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گام چهارم :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5644D1B-3627-4757-B04D-1F25CC46CE54}"/>
              </a:ext>
            </a:extLst>
          </p:cNvPr>
          <p:cNvSpPr txBox="1">
            <a:spLocks/>
          </p:cNvSpPr>
          <p:nvPr/>
        </p:nvSpPr>
        <p:spPr>
          <a:xfrm>
            <a:off x="9390365" y="3494526"/>
            <a:ext cx="2112505" cy="7513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fa-IR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B Titr" panose="00000700000000000000" pitchFamily="2" charset="-78"/>
              </a:rPr>
              <a:t>تکمیل سایر اطلاعات 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4FF6641-572A-4DA4-B4B3-EA790E75C188}"/>
              </a:ext>
            </a:extLst>
          </p:cNvPr>
          <p:cNvSpPr txBox="1">
            <a:spLocks/>
          </p:cNvSpPr>
          <p:nvPr/>
        </p:nvSpPr>
        <p:spPr>
          <a:xfrm>
            <a:off x="5509356" y="1391305"/>
            <a:ext cx="2961885" cy="21353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fa-IR" sz="1400" dirty="0">
                <a:solidFill>
                  <a:schemeClr val="tx1"/>
                </a:solidFill>
                <a:cs typeface="B Zar" panose="00000400000000000000" pitchFamily="2" charset="-78"/>
              </a:rPr>
              <a:t>اطلاعات مربوط به ایثارگری (ویژه پذیرفته شدگان سهمیه ایثارگری) ، مشخصات سوابق تحصیلی و سایر موارد قابل ویرایش را از طریق گزینه شکل مداد  تکمیل و ویرایش  نمائید . جهت تکمیل این بخش گزینه مداد را زده و بعد از ویرایش ،</a:t>
            </a:r>
            <a:r>
              <a:rPr lang="fa-IR" sz="1400" u="sng" dirty="0">
                <a:solidFill>
                  <a:schemeClr val="tx1"/>
                </a:solidFill>
                <a:cs typeface="B Zar" panose="00000400000000000000" pitchFamily="2" charset="-78"/>
              </a:rPr>
              <a:t>کلید به اضافه سبز </a:t>
            </a:r>
            <a:r>
              <a:rPr lang="fa-IR" sz="1400" dirty="0">
                <a:solidFill>
                  <a:schemeClr val="tx1"/>
                </a:solidFill>
                <a:cs typeface="B Zar" panose="00000400000000000000" pitchFamily="2" charset="-78"/>
              </a:rPr>
              <a:t>رنگ را فشار دهید</a:t>
            </a:r>
            <a:r>
              <a:rPr lang="fa-IR" sz="1400" dirty="0" smtClean="0">
                <a:solidFill>
                  <a:schemeClr val="tx1"/>
                </a:solidFill>
                <a:cs typeface="B Zar" panose="00000400000000000000" pitchFamily="2" charset="-78"/>
              </a:rPr>
              <a:t>.</a:t>
            </a:r>
            <a:endParaRPr lang="en-US" sz="1400" dirty="0" smtClean="0">
              <a:solidFill>
                <a:schemeClr val="tx1"/>
              </a:solidFill>
              <a:cs typeface="B Zar" panose="00000400000000000000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fa-IR" sz="1400" dirty="0" smtClean="0">
                <a:solidFill>
                  <a:srgbClr val="FF0000"/>
                </a:solidFill>
                <a:cs typeface="B Zar" panose="00000400000000000000" pitchFamily="2" charset="-78"/>
              </a:rPr>
              <a:t>نکته: نام دانشگاه را به جهت درج صحیح در استعلام دانشگاه حتما در قسمت "نام آموزشگاه محل تحصیل" وارد نمایید.</a:t>
            </a:r>
            <a:endParaRPr lang="en-US" sz="1400" dirty="0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B752001-2B79-4DC6-A95F-887A8349C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92" y="1690150"/>
            <a:ext cx="4921974" cy="230194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BC0F492-3688-4972-916D-CD481761A7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92" y="3132992"/>
            <a:ext cx="4921972" cy="2154816"/>
          </a:xfrm>
          <a:prstGeom prst="rect">
            <a:avLst/>
          </a:prstGeom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54FF6641-572A-4DA4-B4B3-EA790E75C188}"/>
              </a:ext>
            </a:extLst>
          </p:cNvPr>
          <p:cNvSpPr txBox="1">
            <a:spLocks/>
          </p:cNvSpPr>
          <p:nvPr/>
        </p:nvSpPr>
        <p:spPr>
          <a:xfrm>
            <a:off x="5509357" y="4159551"/>
            <a:ext cx="2961885" cy="8695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fa-IR" sz="1400" dirty="0">
                <a:solidFill>
                  <a:schemeClr val="tx1"/>
                </a:solidFill>
                <a:cs typeface="B Zar" panose="00000400000000000000" pitchFamily="2" charset="-78"/>
              </a:rPr>
              <a:t>در قسمت سوابق کاری ، بیمه و صندوق بازنشستگی صرفاً کسانی که سابقه اشتغال و بیمه بازنشستگی دارند تکمیل نمایند . (شامل بیمه درمانی نیست).</a:t>
            </a:r>
            <a:endParaRPr lang="fa-IR" sz="200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6F17F38-AD17-46F7-8296-FBF975A37B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" t="-7276" r="-13817" b="28249"/>
          <a:stretch/>
        </p:blipFill>
        <p:spPr>
          <a:xfrm>
            <a:off x="10150559" y="867607"/>
            <a:ext cx="900000" cy="972000"/>
          </a:xfrm>
          <a:prstGeom prst="rect">
            <a:avLst/>
          </a:prstGeom>
        </p:spPr>
      </p:pic>
      <p:sp>
        <p:nvSpPr>
          <p:cNvPr id="29" name="Title 102">
            <a:extLst>
              <a:ext uri="{FF2B5EF4-FFF2-40B4-BE49-F238E27FC236}">
                <a16:creationId xmlns:a16="http://schemas.microsoft.com/office/drawing/2014/main" id="{E112C9BF-E5B4-4E13-A5AC-985AC8E42A39}"/>
              </a:ext>
            </a:extLst>
          </p:cNvPr>
          <p:cNvSpPr txBox="1">
            <a:spLocks/>
          </p:cNvSpPr>
          <p:nvPr/>
        </p:nvSpPr>
        <p:spPr>
          <a:xfrm>
            <a:off x="9807329" y="1654721"/>
            <a:ext cx="1501638" cy="43950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1200" dirty="0">
                <a:solidFill>
                  <a:schemeClr val="tx1"/>
                </a:solidFill>
                <a:latin typeface="Dima Shekasteh Free" panose="02000503000000020003" pitchFamily="2" charset="0"/>
                <a:cs typeface="B Davat" panose="00000400000000000000" pitchFamily="2" charset="-78"/>
              </a:rPr>
              <a:t>کانون </a:t>
            </a:r>
            <a:r>
              <a:rPr lang="fa-IR" sz="1200" dirty="0" smtClean="0">
                <a:solidFill>
                  <a:schemeClr val="tx1"/>
                </a:solidFill>
                <a:latin typeface="Dima Shekasteh Free" panose="02000503000000020003" pitchFamily="2" charset="0"/>
                <a:cs typeface="B Davat" panose="00000400000000000000" pitchFamily="2" charset="-78"/>
              </a:rPr>
              <a:t>وکلای  دادگستری کرمانشاه</a:t>
            </a:r>
            <a:endParaRPr lang="fa-IR" sz="1200" dirty="0">
              <a:solidFill>
                <a:schemeClr val="tx1"/>
              </a:solidFill>
              <a:latin typeface="Dima Shekasteh Free" panose="02000503000000020003" pitchFamily="2" charset="0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60037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23F2FD7-EB1A-4F64-8D7F-BE189C7EAD1B}"/>
              </a:ext>
            </a:extLst>
          </p:cNvPr>
          <p:cNvCxnSpPr>
            <a:cxnSpLocks/>
          </p:cNvCxnSpPr>
          <p:nvPr/>
        </p:nvCxnSpPr>
        <p:spPr>
          <a:xfrm flipH="1" flipV="1">
            <a:off x="4772026" y="1480499"/>
            <a:ext cx="3396799" cy="147"/>
          </a:xfrm>
          <a:prstGeom prst="line">
            <a:avLst/>
          </a:prstGeom>
          <a:ln w="12700"/>
          <a:effectLst>
            <a:outerShdw blurRad="38100" dist="25400" dir="6600000" sx="102000" sy="102000" algn="t" rotWithShape="0">
              <a:srgbClr val="FF0000">
                <a:alpha val="88000"/>
              </a:srgb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D3A215A0-558D-4B0F-BA22-C89F4E0B236E}"/>
              </a:ext>
            </a:extLst>
          </p:cNvPr>
          <p:cNvSpPr/>
          <p:nvPr/>
        </p:nvSpPr>
        <p:spPr>
          <a:xfrm>
            <a:off x="8196455" y="1513572"/>
            <a:ext cx="171450" cy="11451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6F51FB-9968-444E-B7D4-81F9FE707515}"/>
              </a:ext>
            </a:extLst>
          </p:cNvPr>
          <p:cNvSpPr/>
          <p:nvPr/>
        </p:nvSpPr>
        <p:spPr>
          <a:xfrm>
            <a:off x="8299792" y="1371328"/>
            <a:ext cx="171450" cy="11451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02E17E-4BEE-4C48-B2E9-3724EA003E07}"/>
              </a:ext>
            </a:extLst>
          </p:cNvPr>
          <p:cNvSpPr/>
          <p:nvPr/>
        </p:nvSpPr>
        <p:spPr>
          <a:xfrm>
            <a:off x="8385517" y="1519169"/>
            <a:ext cx="155468" cy="10993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BDECFB-B0C9-4C75-9EBB-EFDAD9074D45}"/>
              </a:ext>
            </a:extLst>
          </p:cNvPr>
          <p:cNvSpPr/>
          <p:nvPr/>
        </p:nvSpPr>
        <p:spPr>
          <a:xfrm>
            <a:off x="290492" y="5461589"/>
            <a:ext cx="171450" cy="16535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74C8CC-0048-493F-90FD-715817B8BA64}"/>
              </a:ext>
            </a:extLst>
          </p:cNvPr>
          <p:cNvSpPr/>
          <p:nvPr/>
        </p:nvSpPr>
        <p:spPr>
          <a:xfrm>
            <a:off x="393829" y="5319345"/>
            <a:ext cx="171450" cy="16535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430C3D-CB48-4BC7-8F0F-FF1C9E3145CB}"/>
              </a:ext>
            </a:extLst>
          </p:cNvPr>
          <p:cNvSpPr/>
          <p:nvPr/>
        </p:nvSpPr>
        <p:spPr>
          <a:xfrm>
            <a:off x="479554" y="5468203"/>
            <a:ext cx="155468" cy="15874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B777918-309F-4DFE-A29D-4B76F59ED89F}"/>
              </a:ext>
            </a:extLst>
          </p:cNvPr>
          <p:cNvCxnSpPr>
            <a:cxnSpLocks/>
          </p:cNvCxnSpPr>
          <p:nvPr/>
        </p:nvCxnSpPr>
        <p:spPr>
          <a:xfrm flipH="1">
            <a:off x="5189533" y="5583275"/>
            <a:ext cx="3195984" cy="0"/>
          </a:xfrm>
          <a:prstGeom prst="line">
            <a:avLst/>
          </a:prstGeom>
          <a:ln w="12700"/>
          <a:effectLst>
            <a:outerShdw blurRad="38100" dist="25400" dir="6600000" sx="102000" sy="102000" algn="t" rotWithShape="0">
              <a:srgbClr val="FF0000">
                <a:alpha val="88000"/>
              </a:srgb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3A9DBD3-0B36-4041-A890-69A84BB2161E}"/>
              </a:ext>
            </a:extLst>
          </p:cNvPr>
          <p:cNvCxnSpPr>
            <a:cxnSpLocks/>
          </p:cNvCxnSpPr>
          <p:nvPr/>
        </p:nvCxnSpPr>
        <p:spPr>
          <a:xfrm rot="10800000">
            <a:off x="727975" y="5610692"/>
            <a:ext cx="3444530" cy="8874"/>
          </a:xfrm>
          <a:prstGeom prst="line">
            <a:avLst/>
          </a:prstGeom>
          <a:ln w="12700"/>
          <a:effectLst>
            <a:outerShdw blurRad="38100" dist="25400" dir="6600000" sx="102000" sy="102000" algn="t" rotWithShape="0">
              <a:srgbClr val="FF0000">
                <a:alpha val="88000"/>
              </a:srgb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9ED9670-872B-4DC6-B8F0-1B1BA2ACD058}"/>
              </a:ext>
            </a:extLst>
          </p:cNvPr>
          <p:cNvCxnSpPr>
            <a:cxnSpLocks/>
          </p:cNvCxnSpPr>
          <p:nvPr/>
        </p:nvCxnSpPr>
        <p:spPr>
          <a:xfrm flipV="1">
            <a:off x="8540985" y="1685106"/>
            <a:ext cx="0" cy="3618841"/>
          </a:xfrm>
          <a:prstGeom prst="line">
            <a:avLst/>
          </a:prstGeom>
          <a:ln w="12700"/>
          <a:effectLst>
            <a:outerShdw blurRad="38100" dist="25400" dir="6600000" sx="102000" sy="102000" algn="t" rotWithShape="0">
              <a:srgbClr val="FF0000">
                <a:alpha val="88000"/>
              </a:srgb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AA42C23-641C-45CB-A77C-B966080606C5}"/>
              </a:ext>
            </a:extLst>
          </p:cNvPr>
          <p:cNvCxnSpPr>
            <a:cxnSpLocks/>
          </p:cNvCxnSpPr>
          <p:nvPr/>
        </p:nvCxnSpPr>
        <p:spPr>
          <a:xfrm flipH="1">
            <a:off x="376217" y="1723197"/>
            <a:ext cx="31725" cy="3547601"/>
          </a:xfrm>
          <a:prstGeom prst="line">
            <a:avLst/>
          </a:prstGeom>
          <a:ln w="12700"/>
          <a:effectLst>
            <a:outerShdw blurRad="38100" dist="25400" dir="6600000" sx="102000" sy="102000" algn="t" rotWithShape="0">
              <a:srgbClr val="FF0000">
                <a:alpha val="88000"/>
              </a:srgb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F5512E50-181E-4D62-B952-C944F1E27485}"/>
              </a:ext>
            </a:extLst>
          </p:cNvPr>
          <p:cNvSpPr/>
          <p:nvPr/>
        </p:nvSpPr>
        <p:spPr>
          <a:xfrm>
            <a:off x="407942" y="1479668"/>
            <a:ext cx="171450" cy="16535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FC1376A-BF76-44E7-A803-BE67D27573F1}"/>
              </a:ext>
            </a:extLst>
          </p:cNvPr>
          <p:cNvSpPr/>
          <p:nvPr/>
        </p:nvSpPr>
        <p:spPr>
          <a:xfrm>
            <a:off x="8416452" y="5389920"/>
            <a:ext cx="171450" cy="16535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29F1844-C96B-476F-B8D2-A62B588A200F}"/>
              </a:ext>
            </a:extLst>
          </p:cNvPr>
          <p:cNvCxnSpPr>
            <a:cxnSpLocks/>
          </p:cNvCxnSpPr>
          <p:nvPr/>
        </p:nvCxnSpPr>
        <p:spPr>
          <a:xfrm flipH="1">
            <a:off x="635022" y="1472088"/>
            <a:ext cx="3661878" cy="6724"/>
          </a:xfrm>
          <a:prstGeom prst="line">
            <a:avLst/>
          </a:prstGeom>
          <a:ln w="12700"/>
          <a:effectLst>
            <a:outerShdw blurRad="38100" dist="25400" dir="6600000" sx="102000" sy="102000" algn="t" rotWithShape="0">
              <a:srgbClr val="FF0000">
                <a:alpha val="88000"/>
              </a:srgb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E4A88A38-83A2-41EF-9428-7F4815572D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" t="-7276" r="-13817" b="28249"/>
          <a:stretch/>
        </p:blipFill>
        <p:spPr>
          <a:xfrm>
            <a:off x="4309126" y="996731"/>
            <a:ext cx="523717" cy="565614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1C4ADA79-D7DC-46A4-B0E3-AB85F89310D9}"/>
              </a:ext>
            </a:extLst>
          </p:cNvPr>
          <p:cNvSpPr txBox="1">
            <a:spLocks/>
          </p:cNvSpPr>
          <p:nvPr/>
        </p:nvSpPr>
        <p:spPr>
          <a:xfrm>
            <a:off x="9566615" y="2729118"/>
            <a:ext cx="1359452" cy="878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a-I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گام پنجم  :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EEBF903-17E3-478C-BF2C-69927A1811FA}"/>
              </a:ext>
            </a:extLst>
          </p:cNvPr>
          <p:cNvSpPr txBox="1">
            <a:spLocks/>
          </p:cNvSpPr>
          <p:nvPr/>
        </p:nvSpPr>
        <p:spPr>
          <a:xfrm>
            <a:off x="9398450" y="3775251"/>
            <a:ext cx="2112505" cy="7513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fa-IR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B Titr" panose="00000700000000000000" pitchFamily="2" charset="-78"/>
              </a:rPr>
              <a:t>دانلود فرم  تعهدات ، تکمیل و ارسال آن و تأیید اطلاعات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F8CA2458-8F7C-4AA1-B663-4B8B053716C2}"/>
              </a:ext>
            </a:extLst>
          </p:cNvPr>
          <p:cNvSpPr txBox="1">
            <a:spLocks/>
          </p:cNvSpPr>
          <p:nvPr/>
        </p:nvSpPr>
        <p:spPr>
          <a:xfrm>
            <a:off x="4796691" y="2567916"/>
            <a:ext cx="3659398" cy="20498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fa-IR" sz="1400" dirty="0">
                <a:solidFill>
                  <a:schemeClr val="tx1"/>
                </a:solidFill>
                <a:cs typeface="B Zar" panose="00000400000000000000" pitchFamily="2" charset="-78"/>
              </a:rPr>
              <a:t>1- در قسمت انتهایی صفحه </a:t>
            </a:r>
            <a:r>
              <a:rPr lang="fa-IR" sz="1400" dirty="0" smtClean="0">
                <a:solidFill>
                  <a:schemeClr val="tx1"/>
                </a:solidFill>
                <a:cs typeface="B Zar" panose="00000400000000000000" pitchFamily="2" charset="-78"/>
              </a:rPr>
              <a:t>متقاضی،  </a:t>
            </a:r>
            <a:r>
              <a:rPr lang="fa-IR" sz="1400" dirty="0">
                <a:solidFill>
                  <a:schemeClr val="tx1"/>
                </a:solidFill>
                <a:cs typeface="B Zar" panose="00000400000000000000" pitchFamily="2" charset="-78"/>
              </a:rPr>
              <a:t>فرم تعهدات را پرینت گرفته و پس از تکمیل و امضای تمام </a:t>
            </a:r>
            <a:r>
              <a:rPr lang="fa-IR" sz="1400" dirty="0" smtClean="0">
                <a:solidFill>
                  <a:schemeClr val="tx1"/>
                </a:solidFill>
                <a:cs typeface="B Zar" panose="00000400000000000000" pitchFamily="2" charset="-78"/>
              </a:rPr>
              <a:t>صفحات،  </a:t>
            </a:r>
            <a:r>
              <a:rPr lang="fa-IR" sz="1400" dirty="0">
                <a:solidFill>
                  <a:schemeClr val="tx1"/>
                </a:solidFill>
                <a:cs typeface="B Zar" panose="00000400000000000000" pitchFamily="2" charset="-78"/>
              </a:rPr>
              <a:t>فرم ها را اسکن نموده و طبق مراحل بعد بارگذاری و ارسال نمائید . (توجه فرمائید تمام فرمهای تعهدات باید امضاء شده باشند). </a:t>
            </a:r>
            <a:endParaRPr lang="fa-IR" sz="1400" dirty="0" smtClean="0">
              <a:solidFill>
                <a:schemeClr val="tx1"/>
              </a:solidFill>
              <a:cs typeface="B Zar" panose="00000400000000000000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fa-IR" sz="1400" dirty="0" smtClean="0">
                <a:solidFill>
                  <a:schemeClr val="tx1"/>
                </a:solidFill>
                <a:cs typeface="B Zar" panose="00000400000000000000" pitchFamily="2" charset="-78"/>
              </a:rPr>
              <a:t> </a:t>
            </a:r>
            <a:r>
              <a:rPr lang="fa-IR" sz="1400" dirty="0">
                <a:solidFill>
                  <a:schemeClr val="tx1"/>
                </a:solidFill>
                <a:cs typeface="B Zar" panose="00000400000000000000" pitchFamily="2" charset="-78"/>
              </a:rPr>
              <a:t>سپس استعلام </a:t>
            </a:r>
            <a:r>
              <a:rPr lang="fa-IR" sz="1400" dirty="0" smtClean="0">
                <a:solidFill>
                  <a:schemeClr val="tx1"/>
                </a:solidFill>
                <a:cs typeface="B Zar" panose="00000400000000000000" pitchFamily="2" charset="-78"/>
              </a:rPr>
              <a:t>پزشکی قانونی و استعلام دانشگاه (عنوان استعلام باید مرجع مربوطه و ملصق به عکس پرسنلی شما باشد) را </a:t>
            </a:r>
            <a:r>
              <a:rPr lang="fa-IR" sz="1400" dirty="0">
                <a:solidFill>
                  <a:schemeClr val="tx1"/>
                </a:solidFill>
                <a:cs typeface="B Zar" panose="00000400000000000000" pitchFamily="2" charset="-78"/>
              </a:rPr>
              <a:t>دریافت و به </a:t>
            </a:r>
            <a:r>
              <a:rPr lang="fa-IR" sz="1400" dirty="0" smtClean="0">
                <a:solidFill>
                  <a:schemeClr val="tx1"/>
                </a:solidFill>
                <a:cs typeface="B Zar" panose="00000400000000000000" pitchFamily="2" charset="-78"/>
              </a:rPr>
              <a:t>مرجع </a:t>
            </a:r>
            <a:r>
              <a:rPr lang="fa-IR" sz="1400" dirty="0">
                <a:solidFill>
                  <a:schemeClr val="tx1"/>
                </a:solidFill>
                <a:cs typeface="B Zar" panose="00000400000000000000" pitchFamily="2" charset="-78"/>
              </a:rPr>
              <a:t>مربوطه مراجعه نمایید.</a:t>
            </a:r>
          </a:p>
          <a:p>
            <a:pPr algn="just">
              <a:lnSpc>
                <a:spcPct val="150000"/>
              </a:lnSpc>
            </a:pPr>
            <a:r>
              <a:rPr lang="fa-IR" sz="1400" b="1" dirty="0">
                <a:solidFill>
                  <a:srgbClr val="FF0000"/>
                </a:solidFill>
                <a:cs typeface="B Zar" panose="00000400000000000000" pitchFamily="2" charset="-78"/>
              </a:rPr>
              <a:t>تذکر : </a:t>
            </a:r>
            <a:r>
              <a:rPr lang="fa-IR" sz="1400" dirty="0">
                <a:solidFill>
                  <a:schemeClr val="tx1"/>
                </a:solidFill>
                <a:cs typeface="B Zar" panose="00000400000000000000" pitchFamily="2" charset="-78"/>
              </a:rPr>
              <a:t>جهت دریافت گواهی عدم سوء پیشینه </a:t>
            </a:r>
            <a:r>
              <a:rPr lang="fa-IR" sz="1400" dirty="0" smtClean="0">
                <a:solidFill>
                  <a:schemeClr val="tx1"/>
                </a:solidFill>
                <a:cs typeface="B Zar" panose="00000400000000000000" pitchFamily="2" charset="-78"/>
              </a:rPr>
              <a:t>کیفری، </a:t>
            </a:r>
            <a:r>
              <a:rPr lang="fa-IR" sz="1400" dirty="0">
                <a:solidFill>
                  <a:schemeClr val="tx1"/>
                </a:solidFill>
                <a:cs typeface="B Zar" panose="00000400000000000000" pitchFamily="2" charset="-78"/>
              </a:rPr>
              <a:t>از طریق دفاتر خدمات قضائی یا سایت عدل ایران اقدام نموده و تصویر گواهی را  طبق گام ششم بارگذاری و ارسال نموده و </a:t>
            </a:r>
            <a:r>
              <a:rPr lang="fa-IR" sz="1400" dirty="0" smtClean="0">
                <a:solidFill>
                  <a:schemeClr val="tx1"/>
                </a:solidFill>
                <a:cs typeface="B Zar" panose="00000400000000000000" pitchFamily="2" charset="-78"/>
              </a:rPr>
              <a:t>اصل آنرا  نزد خود نگه دارید </a:t>
            </a:r>
            <a:r>
              <a:rPr lang="fa-IR" sz="1400" dirty="0">
                <a:solidFill>
                  <a:schemeClr val="tx1"/>
                </a:solidFill>
                <a:cs typeface="B Zar" panose="00000400000000000000" pitchFamily="2" charset="-78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fa-IR" sz="1400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B65E1159-DD2B-4161-8165-09D3F32A42D7}"/>
              </a:ext>
            </a:extLst>
          </p:cNvPr>
          <p:cNvSpPr txBox="1">
            <a:spLocks/>
          </p:cNvSpPr>
          <p:nvPr/>
        </p:nvSpPr>
        <p:spPr>
          <a:xfrm>
            <a:off x="4810318" y="4426393"/>
            <a:ext cx="3489474" cy="10351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fa-IR" sz="1400" dirty="0">
                <a:solidFill>
                  <a:schemeClr val="tx1"/>
                </a:solidFill>
                <a:cs typeface="B Zar" panose="00000400000000000000" pitchFamily="2" charset="-78"/>
              </a:rPr>
              <a:t>2- در قسمت پائین صفحه در مربع مربوط به تأیید اطلاعات ، کلیک نموده و آنرا تأیید نموده </a:t>
            </a:r>
            <a:r>
              <a:rPr lang="fa-IR" sz="1400" dirty="0" err="1">
                <a:solidFill>
                  <a:schemeClr val="tx1"/>
                </a:solidFill>
                <a:cs typeface="B Zar" panose="00000400000000000000" pitchFamily="2" charset="-78"/>
              </a:rPr>
              <a:t>وبر</a:t>
            </a:r>
            <a:r>
              <a:rPr lang="fa-IR" sz="1400" dirty="0">
                <a:solidFill>
                  <a:schemeClr val="tx1"/>
                </a:solidFill>
                <a:cs typeface="B Zar" panose="00000400000000000000" pitchFamily="2" charset="-78"/>
              </a:rPr>
              <a:t> روی </a:t>
            </a:r>
            <a:r>
              <a:rPr lang="fa-IR" sz="1400" dirty="0" err="1">
                <a:solidFill>
                  <a:schemeClr val="tx1"/>
                </a:solidFill>
                <a:cs typeface="B Zar" panose="00000400000000000000" pitchFamily="2" charset="-78"/>
              </a:rPr>
              <a:t>آیکون</a:t>
            </a:r>
            <a:r>
              <a:rPr lang="fa-IR" sz="1400" dirty="0">
                <a:solidFill>
                  <a:schemeClr val="tx1"/>
                </a:solidFill>
                <a:cs typeface="B Zar" panose="00000400000000000000" pitchFamily="2" charset="-78"/>
              </a:rPr>
              <a:t> </a:t>
            </a:r>
            <a:r>
              <a:rPr lang="fa-IR" sz="1800" dirty="0">
                <a:solidFill>
                  <a:srgbClr val="FF0000"/>
                </a:solidFill>
                <a:cs typeface="B Zar" panose="00000400000000000000" pitchFamily="2" charset="-78"/>
              </a:rPr>
              <a:t> ثبت </a:t>
            </a:r>
            <a:r>
              <a:rPr lang="fa-IR" sz="1400" dirty="0">
                <a:solidFill>
                  <a:schemeClr val="tx1"/>
                </a:solidFill>
                <a:cs typeface="B Zar" panose="00000400000000000000" pitchFamily="2" charset="-78"/>
              </a:rPr>
              <a:t>کلیک  نمائید .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A7CE2AF-A77A-4194-BD25-E2598DDC0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74" y="1556343"/>
            <a:ext cx="4151798" cy="1756160"/>
          </a:xfrm>
          <a:prstGeom prst="rect">
            <a:avLst/>
          </a:prstGeom>
        </p:spPr>
      </p:pic>
      <p:pic>
        <p:nvPicPr>
          <p:cNvPr id="31" name="Picture 30" descr="656565656.jpg"/>
          <p:cNvPicPr>
            <a:picLocks noChangeAspect="1"/>
          </p:cNvPicPr>
          <p:nvPr/>
        </p:nvPicPr>
        <p:blipFill rotWithShape="1">
          <a:blip r:embed="rId4"/>
          <a:srcRect t="5539"/>
          <a:stretch/>
        </p:blipFill>
        <p:spPr>
          <a:xfrm>
            <a:off x="594804" y="3428408"/>
            <a:ext cx="4181381" cy="18447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6F17F38-AD17-46F7-8296-FBF975A37B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" t="-7276" r="-13817" b="28249"/>
          <a:stretch/>
        </p:blipFill>
        <p:spPr>
          <a:xfrm>
            <a:off x="10150559" y="867607"/>
            <a:ext cx="900000" cy="972000"/>
          </a:xfrm>
          <a:prstGeom prst="rect">
            <a:avLst/>
          </a:prstGeom>
        </p:spPr>
      </p:pic>
      <p:sp>
        <p:nvSpPr>
          <p:cNvPr id="32" name="Title 102">
            <a:extLst>
              <a:ext uri="{FF2B5EF4-FFF2-40B4-BE49-F238E27FC236}">
                <a16:creationId xmlns:a16="http://schemas.microsoft.com/office/drawing/2014/main" id="{E112C9BF-E5B4-4E13-A5AC-985AC8E42A39}"/>
              </a:ext>
            </a:extLst>
          </p:cNvPr>
          <p:cNvSpPr txBox="1">
            <a:spLocks/>
          </p:cNvSpPr>
          <p:nvPr/>
        </p:nvSpPr>
        <p:spPr>
          <a:xfrm>
            <a:off x="9807329" y="1654721"/>
            <a:ext cx="1501638" cy="43950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1200" dirty="0">
                <a:solidFill>
                  <a:schemeClr val="tx1"/>
                </a:solidFill>
                <a:latin typeface="Dima Shekasteh Free" panose="02000503000000020003" pitchFamily="2" charset="0"/>
                <a:cs typeface="B Davat" panose="00000400000000000000" pitchFamily="2" charset="-78"/>
              </a:rPr>
              <a:t>کانون </a:t>
            </a:r>
            <a:r>
              <a:rPr lang="fa-IR" sz="1200" dirty="0" smtClean="0">
                <a:solidFill>
                  <a:schemeClr val="tx1"/>
                </a:solidFill>
                <a:latin typeface="Dima Shekasteh Free" panose="02000503000000020003" pitchFamily="2" charset="0"/>
                <a:cs typeface="B Davat" panose="00000400000000000000" pitchFamily="2" charset="-78"/>
              </a:rPr>
              <a:t>وکلای  دادگستری کرمانشاه</a:t>
            </a:r>
            <a:endParaRPr lang="fa-IR" sz="1200" dirty="0">
              <a:solidFill>
                <a:schemeClr val="tx1"/>
              </a:solidFill>
              <a:latin typeface="Dima Shekasteh Free" panose="02000503000000020003" pitchFamily="2" charset="0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85915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4209-1A57-4E65-B408-2818D4CD9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6014" y="1485846"/>
            <a:ext cx="3511499" cy="1790452"/>
          </a:xfrm>
        </p:spPr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fa-IR" sz="1300" spc="0" dirty="0">
                <a:solidFill>
                  <a:schemeClr val="tx1"/>
                </a:solidFill>
                <a:latin typeface="+mn-lt"/>
                <a:ea typeface="+mn-ea"/>
                <a:cs typeface="B Zar" panose="00000400000000000000" pitchFamily="2" charset="-78"/>
              </a:rPr>
              <a:t>1- مدارک اعلام شده در اطلاعیه ثبت نام و نیز فرم تعهد نامه ها که تکمیل و امضاء شده اند را  ابتدا اسکن نموده و سپس از </a:t>
            </a:r>
            <a:r>
              <a:rPr lang="fa-IR" sz="1300" spc="0" dirty="0" smtClean="0">
                <a:solidFill>
                  <a:schemeClr val="tx1"/>
                </a:solidFill>
                <a:latin typeface="+mn-lt"/>
                <a:ea typeface="+mn-ea"/>
                <a:cs typeface="B Zar" panose="00000400000000000000" pitchFamily="2" charset="-78"/>
              </a:rPr>
              <a:t>صفحه مشخصات سجلی سمت </a:t>
            </a:r>
            <a:r>
              <a:rPr lang="fa-IR" sz="1300" spc="0" dirty="0">
                <a:solidFill>
                  <a:schemeClr val="tx1"/>
                </a:solidFill>
                <a:latin typeface="+mn-lt"/>
                <a:ea typeface="+mn-ea"/>
                <a:cs typeface="B Zar" panose="00000400000000000000" pitchFamily="2" charset="-78"/>
              </a:rPr>
              <a:t>چپ صفحه متقاضی ذیل عنوان، بارگذاری نمائید . توجه فرمائید در هر مورد عنوان مدرک اگر در عناوین، موجود نبود از </a:t>
            </a:r>
            <a:r>
              <a:rPr lang="fa-IR" sz="1300" b="1" spc="0" dirty="0">
                <a:solidFill>
                  <a:schemeClr val="tx1"/>
                </a:solidFill>
                <a:latin typeface="+mn-lt"/>
                <a:ea typeface="+mn-ea"/>
                <a:cs typeface="B Zar" panose="00000400000000000000" pitchFamily="2" charset="-78"/>
              </a:rPr>
              <a:t>گزینه سایر</a:t>
            </a:r>
            <a:r>
              <a:rPr lang="fa-IR" sz="1300" spc="0" dirty="0">
                <a:solidFill>
                  <a:schemeClr val="tx1"/>
                </a:solidFill>
                <a:latin typeface="+mn-lt"/>
                <a:ea typeface="+mn-ea"/>
                <a:cs typeface="B Zar" panose="00000400000000000000" pitchFamily="2" charset="-78"/>
              </a:rPr>
              <a:t> استفاده کنید . </a:t>
            </a:r>
            <a:r>
              <a:rPr lang="fa-IR" sz="1300" dirty="0">
                <a:latin typeface="+mn-lt"/>
                <a:ea typeface="+mn-ea"/>
                <a:cs typeface="B Zar" panose="00000400000000000000" pitchFamily="2" charset="-78"/>
              </a:rPr>
              <a:t>در قسمت نام حتما نام مدرک را مطابق عنوان انتخابی تایپ کنید.</a:t>
            </a:r>
            <a:r>
              <a:rPr lang="fa-IR" sz="1300" spc="0" dirty="0">
                <a:solidFill>
                  <a:schemeClr val="tx1"/>
                </a:solidFill>
                <a:latin typeface="+mn-lt"/>
                <a:ea typeface="+mn-ea"/>
                <a:cs typeface="B Zar" panose="00000400000000000000" pitchFamily="2" charset="-78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968E68-263A-43EF-8960-1C3162F423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1790" y="3052937"/>
            <a:ext cx="3702655" cy="165375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fa-IR" sz="1200" dirty="0">
                <a:solidFill>
                  <a:schemeClr val="tx1"/>
                </a:solidFill>
                <a:cs typeface="B Zar" panose="00000400000000000000" pitchFamily="2" charset="-78"/>
              </a:rPr>
              <a:t>2- در زمان بارگذاری مدارک به حداکثر حجم (300 مگابایت) دقت نمائید. در صورتی که مدرک ارسال شده مورد تأیید سیستم باشد کادر ذیل آن سبز شده و ارسال قابل انجام است .در اینصورت گزینه </a:t>
            </a:r>
            <a:r>
              <a:rPr lang="fa-IR" sz="1200" b="1" u="sng" dirty="0">
                <a:solidFill>
                  <a:schemeClr val="tx1"/>
                </a:solidFill>
                <a:cs typeface="B Zar" panose="00000400000000000000" pitchFamily="2" charset="-78"/>
              </a:rPr>
              <a:t>ارسال مدارک </a:t>
            </a:r>
            <a:r>
              <a:rPr lang="fa-IR" sz="1200" dirty="0">
                <a:solidFill>
                  <a:schemeClr val="tx1"/>
                </a:solidFill>
                <a:cs typeface="B Zar" panose="00000400000000000000" pitchFamily="2" charset="-78"/>
              </a:rPr>
              <a:t>را کلیک نمائید . از افزایش تعداد رکوردها به تعداد مدارک بارگذاری شده مطمئن شوید.</a:t>
            </a:r>
          </a:p>
          <a:p>
            <a:pPr algn="just">
              <a:lnSpc>
                <a:spcPct val="150000"/>
              </a:lnSpc>
            </a:pPr>
            <a:r>
              <a:rPr lang="fa-IR" sz="1200" dirty="0">
                <a:solidFill>
                  <a:schemeClr val="tx1"/>
                </a:solidFill>
                <a:cs typeface="B Zar" panose="00000400000000000000" pitchFamily="2" charset="-78"/>
              </a:rPr>
              <a:t> در صورت قرمز شدن رنگ دایره، مدرک به لحاظ اشکال در حجم یا سایر موارد قابل ارسال و ثبت نخواهد بود .</a:t>
            </a:r>
            <a:endParaRPr lang="fa-IR" sz="1200" dirty="0">
              <a:cs typeface="B Zar" panose="00000400000000000000" pitchFamily="2" charset="-78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62605AF-D18E-48BF-9F9C-CB9C01A70F90}"/>
              </a:ext>
            </a:extLst>
          </p:cNvPr>
          <p:cNvCxnSpPr>
            <a:cxnSpLocks/>
          </p:cNvCxnSpPr>
          <p:nvPr/>
        </p:nvCxnSpPr>
        <p:spPr>
          <a:xfrm flipH="1" flipV="1">
            <a:off x="4772026" y="1480499"/>
            <a:ext cx="3396799" cy="147"/>
          </a:xfrm>
          <a:prstGeom prst="line">
            <a:avLst/>
          </a:prstGeom>
          <a:ln w="12700"/>
          <a:effectLst>
            <a:outerShdw blurRad="38100" dist="25400" dir="6600000" sx="102000" sy="102000" algn="t" rotWithShape="0">
              <a:srgbClr val="FF0000">
                <a:alpha val="88000"/>
              </a:srgb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ECEBC25B-299E-4DA2-ABFC-A14B500A68DB}"/>
              </a:ext>
            </a:extLst>
          </p:cNvPr>
          <p:cNvSpPr/>
          <p:nvPr/>
        </p:nvSpPr>
        <p:spPr>
          <a:xfrm>
            <a:off x="8196455" y="1513572"/>
            <a:ext cx="171450" cy="11451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AE3753-17AC-4D1B-9E6E-C3731B9FE179}"/>
              </a:ext>
            </a:extLst>
          </p:cNvPr>
          <p:cNvSpPr/>
          <p:nvPr/>
        </p:nvSpPr>
        <p:spPr>
          <a:xfrm>
            <a:off x="8299792" y="1371328"/>
            <a:ext cx="171450" cy="11451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AD124B-9350-4B07-81C4-44DE133F5948}"/>
              </a:ext>
            </a:extLst>
          </p:cNvPr>
          <p:cNvSpPr/>
          <p:nvPr/>
        </p:nvSpPr>
        <p:spPr>
          <a:xfrm>
            <a:off x="8385517" y="1519169"/>
            <a:ext cx="155468" cy="10993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9B6E21-E4A2-428A-BA57-CE2B0AE68C45}"/>
              </a:ext>
            </a:extLst>
          </p:cNvPr>
          <p:cNvSpPr/>
          <p:nvPr/>
        </p:nvSpPr>
        <p:spPr>
          <a:xfrm>
            <a:off x="290492" y="5461589"/>
            <a:ext cx="171450" cy="16535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A323ED-165A-452A-B034-5048ABFA9736}"/>
              </a:ext>
            </a:extLst>
          </p:cNvPr>
          <p:cNvSpPr/>
          <p:nvPr/>
        </p:nvSpPr>
        <p:spPr>
          <a:xfrm>
            <a:off x="393829" y="5319345"/>
            <a:ext cx="171450" cy="16535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B10926-2D90-4345-AB28-A03530C24380}"/>
              </a:ext>
            </a:extLst>
          </p:cNvPr>
          <p:cNvSpPr/>
          <p:nvPr/>
        </p:nvSpPr>
        <p:spPr>
          <a:xfrm>
            <a:off x="479554" y="5468203"/>
            <a:ext cx="155468" cy="15874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CF4A28-B2A9-430F-BFF3-BDB1979AF7A1}"/>
              </a:ext>
            </a:extLst>
          </p:cNvPr>
          <p:cNvCxnSpPr>
            <a:cxnSpLocks/>
          </p:cNvCxnSpPr>
          <p:nvPr/>
        </p:nvCxnSpPr>
        <p:spPr>
          <a:xfrm flipH="1">
            <a:off x="5189533" y="5583275"/>
            <a:ext cx="3195984" cy="0"/>
          </a:xfrm>
          <a:prstGeom prst="line">
            <a:avLst/>
          </a:prstGeom>
          <a:ln w="12700"/>
          <a:effectLst>
            <a:outerShdw blurRad="38100" dist="25400" dir="6600000" sx="102000" sy="102000" algn="t" rotWithShape="0">
              <a:srgbClr val="FF0000">
                <a:alpha val="88000"/>
              </a:srgb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B47D21-5EF6-4824-92A5-FCD8C4656BED}"/>
              </a:ext>
            </a:extLst>
          </p:cNvPr>
          <p:cNvCxnSpPr>
            <a:cxnSpLocks/>
          </p:cNvCxnSpPr>
          <p:nvPr/>
        </p:nvCxnSpPr>
        <p:spPr>
          <a:xfrm flipH="1" flipV="1">
            <a:off x="690916" y="5583276"/>
            <a:ext cx="3466430" cy="43668"/>
          </a:xfrm>
          <a:prstGeom prst="line">
            <a:avLst/>
          </a:prstGeom>
          <a:ln w="12700"/>
          <a:effectLst>
            <a:outerShdw blurRad="38100" dist="25400" dir="6600000" sx="102000" sy="102000" algn="t" rotWithShape="0">
              <a:srgbClr val="FF0000">
                <a:alpha val="88000"/>
              </a:srgb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1B316B6-4107-49DA-B9C8-1FE1ED0994A4}"/>
              </a:ext>
            </a:extLst>
          </p:cNvPr>
          <p:cNvCxnSpPr>
            <a:cxnSpLocks/>
          </p:cNvCxnSpPr>
          <p:nvPr/>
        </p:nvCxnSpPr>
        <p:spPr>
          <a:xfrm flipV="1">
            <a:off x="8540985" y="1685106"/>
            <a:ext cx="0" cy="3618841"/>
          </a:xfrm>
          <a:prstGeom prst="line">
            <a:avLst/>
          </a:prstGeom>
          <a:ln w="12700"/>
          <a:effectLst>
            <a:outerShdw blurRad="38100" dist="25400" dir="6600000" sx="102000" sy="102000" algn="t" rotWithShape="0">
              <a:srgbClr val="FF0000">
                <a:alpha val="88000"/>
              </a:srgb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F3D41AA-D087-4479-A5F2-2F063069BB38}"/>
              </a:ext>
            </a:extLst>
          </p:cNvPr>
          <p:cNvCxnSpPr>
            <a:cxnSpLocks/>
          </p:cNvCxnSpPr>
          <p:nvPr/>
        </p:nvCxnSpPr>
        <p:spPr>
          <a:xfrm flipH="1">
            <a:off x="376217" y="1723197"/>
            <a:ext cx="31725" cy="3547601"/>
          </a:xfrm>
          <a:prstGeom prst="line">
            <a:avLst/>
          </a:prstGeom>
          <a:ln w="12700"/>
          <a:effectLst>
            <a:outerShdw blurRad="38100" dist="25400" dir="6600000" sx="102000" sy="102000" algn="t" rotWithShape="0">
              <a:srgbClr val="FF0000">
                <a:alpha val="88000"/>
              </a:srgb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8D724080-6059-48D4-88C2-5EAD802ECC9A}"/>
              </a:ext>
            </a:extLst>
          </p:cNvPr>
          <p:cNvSpPr/>
          <p:nvPr/>
        </p:nvSpPr>
        <p:spPr>
          <a:xfrm>
            <a:off x="407942" y="1479668"/>
            <a:ext cx="171450" cy="16535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3FC76FD-64E6-4116-B297-6AABBF161594}"/>
              </a:ext>
            </a:extLst>
          </p:cNvPr>
          <p:cNvSpPr/>
          <p:nvPr/>
        </p:nvSpPr>
        <p:spPr>
          <a:xfrm>
            <a:off x="8416452" y="5389920"/>
            <a:ext cx="171450" cy="16535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4DB6879-0AA3-4515-864C-4B6CB431EB30}"/>
              </a:ext>
            </a:extLst>
          </p:cNvPr>
          <p:cNvCxnSpPr>
            <a:cxnSpLocks/>
          </p:cNvCxnSpPr>
          <p:nvPr/>
        </p:nvCxnSpPr>
        <p:spPr>
          <a:xfrm flipH="1">
            <a:off x="635022" y="1472088"/>
            <a:ext cx="3661878" cy="6724"/>
          </a:xfrm>
          <a:prstGeom prst="line">
            <a:avLst/>
          </a:prstGeom>
          <a:ln w="12700"/>
          <a:effectLst>
            <a:outerShdw blurRad="38100" dist="25400" dir="6600000" sx="102000" sy="102000" algn="t" rotWithShape="0">
              <a:srgbClr val="FF0000">
                <a:alpha val="88000"/>
              </a:srgb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7BD78DF3-B725-48DD-983C-753958BDA9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" t="-7276" r="-13817" b="28249"/>
          <a:stretch/>
        </p:blipFill>
        <p:spPr>
          <a:xfrm>
            <a:off x="4309126" y="996731"/>
            <a:ext cx="523717" cy="565614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AD7FC240-8EAD-4ADD-96CE-81E8C33C49EC}"/>
              </a:ext>
            </a:extLst>
          </p:cNvPr>
          <p:cNvSpPr txBox="1">
            <a:spLocks/>
          </p:cNvSpPr>
          <p:nvPr/>
        </p:nvSpPr>
        <p:spPr>
          <a:xfrm>
            <a:off x="9692016" y="2774325"/>
            <a:ext cx="1359452" cy="87896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a-I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گام ششم: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13A2804-BB23-4C7C-9D0F-02770D40D784}"/>
              </a:ext>
            </a:extLst>
          </p:cNvPr>
          <p:cNvSpPr txBox="1">
            <a:spLocks/>
          </p:cNvSpPr>
          <p:nvPr/>
        </p:nvSpPr>
        <p:spPr>
          <a:xfrm>
            <a:off x="9315489" y="3420687"/>
            <a:ext cx="2112505" cy="7513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fa-IR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B Titr" panose="00000700000000000000" pitchFamily="2" charset="-78"/>
              </a:rPr>
              <a:t>بارگذاری مدارک و ارسال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9BBDA4E-3E17-4C37-986E-44BA1C6E4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87" y="1549466"/>
            <a:ext cx="4157777" cy="202609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DC48298-1A79-43D1-92AF-4AD2F4A258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886" y="3345662"/>
            <a:ext cx="4157777" cy="1961665"/>
          </a:xfrm>
          <a:prstGeom prst="rect">
            <a:avLst/>
          </a:prstGeom>
        </p:spPr>
      </p:pic>
      <p:sp>
        <p:nvSpPr>
          <p:cNvPr id="38" name="Title 1">
            <a:extLst>
              <a:ext uri="{FF2B5EF4-FFF2-40B4-BE49-F238E27FC236}">
                <a16:creationId xmlns:a16="http://schemas.microsoft.com/office/drawing/2014/main" id="{2E1A5D41-1CEF-444E-89EE-4EA1407B8389}"/>
              </a:ext>
            </a:extLst>
          </p:cNvPr>
          <p:cNvSpPr txBox="1">
            <a:spLocks/>
          </p:cNvSpPr>
          <p:nvPr/>
        </p:nvSpPr>
        <p:spPr>
          <a:xfrm>
            <a:off x="5017607" y="4883201"/>
            <a:ext cx="3391507" cy="5235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fa-I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پس از تکمیل کلیه اطلاعات و بارگذاری مدارک کلید ثبت  را فشرده و مدارک را  ثبت نمائید .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6F17F38-AD17-46F7-8296-FBF975A37B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" t="-7276" r="-13817" b="28249"/>
          <a:stretch/>
        </p:blipFill>
        <p:spPr>
          <a:xfrm>
            <a:off x="10150559" y="867607"/>
            <a:ext cx="900000" cy="972000"/>
          </a:xfrm>
          <a:prstGeom prst="rect">
            <a:avLst/>
          </a:prstGeom>
        </p:spPr>
      </p:pic>
      <p:sp>
        <p:nvSpPr>
          <p:cNvPr id="30" name="Title 102">
            <a:extLst>
              <a:ext uri="{FF2B5EF4-FFF2-40B4-BE49-F238E27FC236}">
                <a16:creationId xmlns:a16="http://schemas.microsoft.com/office/drawing/2014/main" id="{E112C9BF-E5B4-4E13-A5AC-985AC8E42A39}"/>
              </a:ext>
            </a:extLst>
          </p:cNvPr>
          <p:cNvSpPr txBox="1">
            <a:spLocks/>
          </p:cNvSpPr>
          <p:nvPr/>
        </p:nvSpPr>
        <p:spPr>
          <a:xfrm>
            <a:off x="9807329" y="1654721"/>
            <a:ext cx="1501638" cy="43950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1200" dirty="0">
                <a:solidFill>
                  <a:schemeClr val="tx1"/>
                </a:solidFill>
                <a:latin typeface="Dima Shekasteh Free" panose="02000503000000020003" pitchFamily="2" charset="0"/>
                <a:cs typeface="B Davat" panose="00000400000000000000" pitchFamily="2" charset="-78"/>
              </a:rPr>
              <a:t>کانون </a:t>
            </a:r>
            <a:r>
              <a:rPr lang="fa-IR" sz="1200" dirty="0" smtClean="0">
                <a:solidFill>
                  <a:schemeClr val="tx1"/>
                </a:solidFill>
                <a:latin typeface="Dima Shekasteh Free" panose="02000503000000020003" pitchFamily="2" charset="0"/>
                <a:cs typeface="B Davat" panose="00000400000000000000" pitchFamily="2" charset="-78"/>
              </a:rPr>
              <a:t>وکلای  دادگستری کرمانشاه</a:t>
            </a:r>
            <a:endParaRPr lang="fa-IR" sz="1200" dirty="0">
              <a:solidFill>
                <a:schemeClr val="tx1"/>
              </a:solidFill>
              <a:latin typeface="Dima Shekasteh Free" panose="02000503000000020003" pitchFamily="2" charset="0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0907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556EF-F015-485B-9448-D44B4BC8D4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0585" y="1890863"/>
            <a:ext cx="3180117" cy="523565"/>
          </a:xfrm>
        </p:spPr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fa-IR" sz="1400" dirty="0">
                <a:solidFill>
                  <a:schemeClr val="tx1"/>
                </a:solidFill>
                <a:cs typeface="B Zar" panose="00000400000000000000" pitchFamily="2" charset="-78"/>
              </a:rPr>
              <a:t>پس از طی مراحل قبل به بخش </a:t>
            </a:r>
            <a:r>
              <a:rPr lang="fa-IR" sz="1400" b="1" u="sng" dirty="0">
                <a:solidFill>
                  <a:schemeClr val="tx1"/>
                </a:solidFill>
                <a:cs typeface="B Zar" panose="00000400000000000000" pitchFamily="2" charset="-78"/>
              </a:rPr>
              <a:t>اطلاعات تکمیلی </a:t>
            </a:r>
            <a:r>
              <a:rPr lang="fa-IR" sz="1400" dirty="0">
                <a:solidFill>
                  <a:schemeClr val="tx1"/>
                </a:solidFill>
                <a:cs typeface="B Zar" panose="00000400000000000000" pitchFamily="2" charset="-78"/>
              </a:rPr>
              <a:t>وارد شوید .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9C564AF-6C4D-4C11-8471-0317CE2A5A0F}"/>
              </a:ext>
            </a:extLst>
          </p:cNvPr>
          <p:cNvCxnSpPr>
            <a:cxnSpLocks/>
          </p:cNvCxnSpPr>
          <p:nvPr/>
        </p:nvCxnSpPr>
        <p:spPr>
          <a:xfrm flipH="1" flipV="1">
            <a:off x="4772026" y="1480499"/>
            <a:ext cx="3396799" cy="147"/>
          </a:xfrm>
          <a:prstGeom prst="line">
            <a:avLst/>
          </a:prstGeom>
          <a:ln w="12700"/>
          <a:effectLst>
            <a:outerShdw blurRad="38100" dist="25400" dir="6600000" sx="102000" sy="102000" algn="t" rotWithShape="0">
              <a:srgbClr val="FF0000">
                <a:alpha val="88000"/>
              </a:srgb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831D18E8-C700-4A8F-9A8E-676B053AB304}"/>
              </a:ext>
            </a:extLst>
          </p:cNvPr>
          <p:cNvSpPr/>
          <p:nvPr/>
        </p:nvSpPr>
        <p:spPr>
          <a:xfrm>
            <a:off x="8196455" y="1513572"/>
            <a:ext cx="171450" cy="11451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07FB53-57F2-408F-B937-9A99A6480F37}"/>
              </a:ext>
            </a:extLst>
          </p:cNvPr>
          <p:cNvSpPr/>
          <p:nvPr/>
        </p:nvSpPr>
        <p:spPr>
          <a:xfrm>
            <a:off x="8299792" y="1371328"/>
            <a:ext cx="171450" cy="11451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5E9A29-3145-444C-BF98-349DF6FFC243}"/>
              </a:ext>
            </a:extLst>
          </p:cNvPr>
          <p:cNvSpPr/>
          <p:nvPr/>
        </p:nvSpPr>
        <p:spPr>
          <a:xfrm>
            <a:off x="8385517" y="1519169"/>
            <a:ext cx="155468" cy="10993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3E1309-5F0C-4403-A7DD-BF010ED5E341}"/>
              </a:ext>
            </a:extLst>
          </p:cNvPr>
          <p:cNvSpPr/>
          <p:nvPr/>
        </p:nvSpPr>
        <p:spPr>
          <a:xfrm>
            <a:off x="290492" y="5461589"/>
            <a:ext cx="171450" cy="16535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AA8EBB-08A0-4A8A-A367-1039233623FC}"/>
              </a:ext>
            </a:extLst>
          </p:cNvPr>
          <p:cNvSpPr/>
          <p:nvPr/>
        </p:nvSpPr>
        <p:spPr>
          <a:xfrm>
            <a:off x="393829" y="5319345"/>
            <a:ext cx="171450" cy="16535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902791-CA08-4557-96A4-E86644E3B322}"/>
              </a:ext>
            </a:extLst>
          </p:cNvPr>
          <p:cNvSpPr/>
          <p:nvPr/>
        </p:nvSpPr>
        <p:spPr>
          <a:xfrm>
            <a:off x="479554" y="5468203"/>
            <a:ext cx="155468" cy="15874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BE3DFAA-1435-4DBB-8363-F54F2EB9FC48}"/>
              </a:ext>
            </a:extLst>
          </p:cNvPr>
          <p:cNvCxnSpPr>
            <a:cxnSpLocks/>
          </p:cNvCxnSpPr>
          <p:nvPr/>
        </p:nvCxnSpPr>
        <p:spPr>
          <a:xfrm flipH="1">
            <a:off x="5189533" y="5583275"/>
            <a:ext cx="3195984" cy="0"/>
          </a:xfrm>
          <a:prstGeom prst="line">
            <a:avLst/>
          </a:prstGeom>
          <a:ln w="12700"/>
          <a:effectLst>
            <a:outerShdw blurRad="38100" dist="25400" dir="6600000" sx="102000" sy="102000" algn="t" rotWithShape="0">
              <a:srgbClr val="FF0000">
                <a:alpha val="88000"/>
              </a:srgb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0A765D3-9B49-473D-8947-06293A115943}"/>
              </a:ext>
            </a:extLst>
          </p:cNvPr>
          <p:cNvCxnSpPr>
            <a:cxnSpLocks/>
          </p:cNvCxnSpPr>
          <p:nvPr/>
        </p:nvCxnSpPr>
        <p:spPr>
          <a:xfrm flipH="1" flipV="1">
            <a:off x="690916" y="5583276"/>
            <a:ext cx="3466430" cy="43668"/>
          </a:xfrm>
          <a:prstGeom prst="line">
            <a:avLst/>
          </a:prstGeom>
          <a:ln w="12700"/>
          <a:effectLst>
            <a:outerShdw blurRad="38100" dist="25400" dir="6600000" sx="102000" sy="102000" algn="t" rotWithShape="0">
              <a:srgbClr val="FF0000">
                <a:alpha val="88000"/>
              </a:srgb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BB03C1-1CB8-457F-A22A-7F6BB7F94663}"/>
              </a:ext>
            </a:extLst>
          </p:cNvPr>
          <p:cNvCxnSpPr>
            <a:cxnSpLocks/>
          </p:cNvCxnSpPr>
          <p:nvPr/>
        </p:nvCxnSpPr>
        <p:spPr>
          <a:xfrm flipV="1">
            <a:off x="8540985" y="1685106"/>
            <a:ext cx="0" cy="3618841"/>
          </a:xfrm>
          <a:prstGeom prst="line">
            <a:avLst/>
          </a:prstGeom>
          <a:ln w="12700"/>
          <a:effectLst>
            <a:outerShdw blurRad="38100" dist="25400" dir="6600000" sx="102000" sy="102000" algn="t" rotWithShape="0">
              <a:srgbClr val="FF0000">
                <a:alpha val="88000"/>
              </a:srgb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C78671-AA8E-48AD-9245-37F4FA380714}"/>
              </a:ext>
            </a:extLst>
          </p:cNvPr>
          <p:cNvCxnSpPr>
            <a:cxnSpLocks/>
          </p:cNvCxnSpPr>
          <p:nvPr/>
        </p:nvCxnSpPr>
        <p:spPr>
          <a:xfrm flipH="1">
            <a:off x="376217" y="1723197"/>
            <a:ext cx="31725" cy="3547601"/>
          </a:xfrm>
          <a:prstGeom prst="line">
            <a:avLst/>
          </a:prstGeom>
          <a:ln w="12700"/>
          <a:effectLst>
            <a:outerShdw blurRad="38100" dist="25400" dir="6600000" sx="102000" sy="102000" algn="t" rotWithShape="0">
              <a:srgbClr val="FF0000">
                <a:alpha val="88000"/>
              </a:srgb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609A0805-4694-4486-91A6-B02BB36C9D1B}"/>
              </a:ext>
            </a:extLst>
          </p:cNvPr>
          <p:cNvSpPr/>
          <p:nvPr/>
        </p:nvSpPr>
        <p:spPr>
          <a:xfrm>
            <a:off x="407942" y="1479668"/>
            <a:ext cx="171450" cy="16535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9A24F3B-7695-432A-AD31-21563500D48F}"/>
              </a:ext>
            </a:extLst>
          </p:cNvPr>
          <p:cNvSpPr/>
          <p:nvPr/>
        </p:nvSpPr>
        <p:spPr>
          <a:xfrm>
            <a:off x="8416452" y="5389920"/>
            <a:ext cx="171450" cy="16535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F493AE4-1D01-4FC6-A0C7-7C0DE7B226E4}"/>
              </a:ext>
            </a:extLst>
          </p:cNvPr>
          <p:cNvCxnSpPr>
            <a:cxnSpLocks/>
          </p:cNvCxnSpPr>
          <p:nvPr/>
        </p:nvCxnSpPr>
        <p:spPr>
          <a:xfrm flipH="1">
            <a:off x="635022" y="1472088"/>
            <a:ext cx="3661878" cy="6724"/>
          </a:xfrm>
          <a:prstGeom prst="line">
            <a:avLst/>
          </a:prstGeom>
          <a:ln w="12700"/>
          <a:effectLst>
            <a:outerShdw blurRad="38100" dist="25400" dir="6600000" sx="102000" sy="102000" algn="t" rotWithShape="0">
              <a:srgbClr val="FF0000">
                <a:alpha val="88000"/>
              </a:srgb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536EC32C-40E2-4C84-AF20-59C859F3BE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" t="-7276" r="-13817" b="28249"/>
          <a:stretch/>
        </p:blipFill>
        <p:spPr>
          <a:xfrm>
            <a:off x="4309126" y="996731"/>
            <a:ext cx="523717" cy="565614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65E30ECA-3BBF-441E-B062-08B4436CCD4F}"/>
              </a:ext>
            </a:extLst>
          </p:cNvPr>
          <p:cNvSpPr txBox="1">
            <a:spLocks/>
          </p:cNvSpPr>
          <p:nvPr/>
        </p:nvSpPr>
        <p:spPr>
          <a:xfrm>
            <a:off x="9684586" y="2720873"/>
            <a:ext cx="1359452" cy="87896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a-I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گام هفتم :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967B81BA-E984-4A47-93D2-2203708AFC88}"/>
              </a:ext>
            </a:extLst>
          </p:cNvPr>
          <p:cNvSpPr txBox="1">
            <a:spLocks/>
          </p:cNvSpPr>
          <p:nvPr/>
        </p:nvSpPr>
        <p:spPr>
          <a:xfrm>
            <a:off x="9308059" y="3494526"/>
            <a:ext cx="2112505" cy="7513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fa-IR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B Titr" panose="00000700000000000000" pitchFamily="2" charset="-78"/>
              </a:rPr>
              <a:t>ورود به بخش اطلاعات تکمیلی 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A85686C1-EABD-4912-B6E5-B2DC43E00873}"/>
              </a:ext>
            </a:extLst>
          </p:cNvPr>
          <p:cNvSpPr txBox="1">
            <a:spLocks/>
          </p:cNvSpPr>
          <p:nvPr/>
        </p:nvSpPr>
        <p:spPr>
          <a:xfrm>
            <a:off x="4911857" y="3761132"/>
            <a:ext cx="3396799" cy="858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fa-IR" sz="1400" dirty="0">
                <a:solidFill>
                  <a:schemeClr val="tx1"/>
                </a:solidFill>
                <a:cs typeface="B Zar" panose="00000400000000000000" pitchFamily="2" charset="-78"/>
              </a:rPr>
              <a:t>در این بخش در مربع سمت راست ذیل اطلاعات تکمیلی کلیک نموده و اطلاعات مذکور را تأیید نمائید . 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ECA50FD-868B-4221-8AC9-79D6C686A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73" y="1553839"/>
            <a:ext cx="4225145" cy="170906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4FD5EC5-5968-4DEF-929F-EB099B45E1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698" y="3346436"/>
            <a:ext cx="4225145" cy="20085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6F17F38-AD17-46F7-8296-FBF975A37B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" t="-7276" r="-13817" b="28249"/>
          <a:stretch/>
        </p:blipFill>
        <p:spPr>
          <a:xfrm>
            <a:off x="10150559" y="867607"/>
            <a:ext cx="900000" cy="972000"/>
          </a:xfrm>
          <a:prstGeom prst="rect">
            <a:avLst/>
          </a:prstGeom>
        </p:spPr>
      </p:pic>
      <p:sp>
        <p:nvSpPr>
          <p:cNvPr id="30" name="Title 102">
            <a:extLst>
              <a:ext uri="{FF2B5EF4-FFF2-40B4-BE49-F238E27FC236}">
                <a16:creationId xmlns:a16="http://schemas.microsoft.com/office/drawing/2014/main" id="{E112C9BF-E5B4-4E13-A5AC-985AC8E42A39}"/>
              </a:ext>
            </a:extLst>
          </p:cNvPr>
          <p:cNvSpPr txBox="1">
            <a:spLocks/>
          </p:cNvSpPr>
          <p:nvPr/>
        </p:nvSpPr>
        <p:spPr>
          <a:xfrm>
            <a:off x="9807329" y="1654721"/>
            <a:ext cx="1501638" cy="43950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1200" dirty="0">
                <a:solidFill>
                  <a:schemeClr val="tx1"/>
                </a:solidFill>
                <a:latin typeface="Dima Shekasteh Free" panose="02000503000000020003" pitchFamily="2" charset="0"/>
                <a:cs typeface="B Davat" panose="00000400000000000000" pitchFamily="2" charset="-78"/>
              </a:rPr>
              <a:t>کانون </a:t>
            </a:r>
            <a:r>
              <a:rPr lang="fa-IR" sz="1200" dirty="0" smtClean="0">
                <a:solidFill>
                  <a:schemeClr val="tx1"/>
                </a:solidFill>
                <a:latin typeface="Dima Shekasteh Free" panose="02000503000000020003" pitchFamily="2" charset="0"/>
                <a:cs typeface="B Davat" panose="00000400000000000000" pitchFamily="2" charset="-78"/>
              </a:rPr>
              <a:t>وکلای  دادگستری کرمانشاه</a:t>
            </a:r>
            <a:endParaRPr lang="fa-IR" sz="1200" dirty="0">
              <a:solidFill>
                <a:schemeClr val="tx1"/>
              </a:solidFill>
              <a:latin typeface="Dima Shekasteh Free" panose="02000503000000020003" pitchFamily="2" charset="0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23008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75AF8-B27F-4547-A83B-4BA8209027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2842" y="1651242"/>
            <a:ext cx="3698961" cy="125148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a-IR" sz="1200" dirty="0">
                <a:solidFill>
                  <a:schemeClr val="tx1"/>
                </a:solidFill>
                <a:cs typeface="B Zar" panose="00000400000000000000" pitchFamily="2" charset="-78"/>
              </a:rPr>
              <a:t>1- در قسمت مربوط به سوابق کیفری چنانچه فاقد سابقه </a:t>
            </a:r>
            <a:r>
              <a:rPr lang="fa-IR" sz="1200" dirty="0" smtClean="0">
                <a:solidFill>
                  <a:schemeClr val="tx1"/>
                </a:solidFill>
                <a:cs typeface="B Zar" panose="00000400000000000000" pitchFamily="2" charset="-78"/>
              </a:rPr>
              <a:t>هستید، </a:t>
            </a:r>
            <a:r>
              <a:rPr lang="fa-IR" sz="1200" dirty="0">
                <a:solidFill>
                  <a:schemeClr val="tx1"/>
                </a:solidFill>
                <a:cs typeface="B Zar" panose="00000400000000000000" pitchFamily="2" charset="-78"/>
              </a:rPr>
              <a:t>کلمه سابقه کیفری ندارم را در کادر مربوطه قید نمائید و در صورت وجود </a:t>
            </a:r>
            <a:r>
              <a:rPr lang="fa-IR" sz="1200" dirty="0" smtClean="0">
                <a:solidFill>
                  <a:schemeClr val="tx1"/>
                </a:solidFill>
                <a:cs typeface="B Zar" panose="00000400000000000000" pitchFamily="2" charset="-78"/>
              </a:rPr>
              <a:t>سابقه، </a:t>
            </a:r>
            <a:r>
              <a:rPr lang="fa-IR" sz="1200" dirty="0">
                <a:solidFill>
                  <a:schemeClr val="tx1"/>
                </a:solidFill>
                <a:cs typeface="B Zar" panose="00000400000000000000" pitchFamily="2" charset="-78"/>
              </a:rPr>
              <a:t>آنرا در همین قسمت ذکر نمائید .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BAD99BE-2DCD-4CCE-9BA9-C9DB65118476}"/>
              </a:ext>
            </a:extLst>
          </p:cNvPr>
          <p:cNvCxnSpPr>
            <a:cxnSpLocks/>
          </p:cNvCxnSpPr>
          <p:nvPr/>
        </p:nvCxnSpPr>
        <p:spPr>
          <a:xfrm flipH="1" flipV="1">
            <a:off x="4772026" y="1480499"/>
            <a:ext cx="3396799" cy="147"/>
          </a:xfrm>
          <a:prstGeom prst="line">
            <a:avLst/>
          </a:prstGeom>
          <a:ln w="12700"/>
          <a:effectLst>
            <a:outerShdw blurRad="38100" dist="25400" dir="6600000" sx="102000" sy="102000" algn="t" rotWithShape="0">
              <a:srgbClr val="FF0000">
                <a:alpha val="88000"/>
              </a:srgb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7B4EB429-C8D9-4B35-BD0D-68739A147199}"/>
              </a:ext>
            </a:extLst>
          </p:cNvPr>
          <p:cNvSpPr/>
          <p:nvPr/>
        </p:nvSpPr>
        <p:spPr>
          <a:xfrm>
            <a:off x="8196455" y="1513572"/>
            <a:ext cx="171450" cy="11451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CF9C63-A59A-45F9-94A4-B5CACD69A9D7}"/>
              </a:ext>
            </a:extLst>
          </p:cNvPr>
          <p:cNvSpPr/>
          <p:nvPr/>
        </p:nvSpPr>
        <p:spPr>
          <a:xfrm>
            <a:off x="8299792" y="1371328"/>
            <a:ext cx="171450" cy="11451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B4C9AC-88C0-48AA-95C5-8F78001AA65A}"/>
              </a:ext>
            </a:extLst>
          </p:cNvPr>
          <p:cNvSpPr/>
          <p:nvPr/>
        </p:nvSpPr>
        <p:spPr>
          <a:xfrm>
            <a:off x="8385517" y="1519169"/>
            <a:ext cx="155468" cy="10993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06B56D-F4C6-4980-B6C4-B55AC65E3C50}"/>
              </a:ext>
            </a:extLst>
          </p:cNvPr>
          <p:cNvSpPr/>
          <p:nvPr/>
        </p:nvSpPr>
        <p:spPr>
          <a:xfrm>
            <a:off x="290492" y="5461589"/>
            <a:ext cx="171450" cy="16535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468EBB-7FBC-4DFC-BBBF-E4B6F17C9E18}"/>
              </a:ext>
            </a:extLst>
          </p:cNvPr>
          <p:cNvSpPr/>
          <p:nvPr/>
        </p:nvSpPr>
        <p:spPr>
          <a:xfrm>
            <a:off x="393829" y="5319345"/>
            <a:ext cx="171450" cy="16535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58A2EE-7E80-4010-BDA4-C0683D948386}"/>
              </a:ext>
            </a:extLst>
          </p:cNvPr>
          <p:cNvSpPr/>
          <p:nvPr/>
        </p:nvSpPr>
        <p:spPr>
          <a:xfrm>
            <a:off x="479554" y="5468203"/>
            <a:ext cx="155468" cy="15874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66E1F6-00CE-49A8-8366-D539B9F09777}"/>
              </a:ext>
            </a:extLst>
          </p:cNvPr>
          <p:cNvCxnSpPr>
            <a:cxnSpLocks/>
          </p:cNvCxnSpPr>
          <p:nvPr/>
        </p:nvCxnSpPr>
        <p:spPr>
          <a:xfrm flipH="1">
            <a:off x="5189533" y="5583275"/>
            <a:ext cx="3195984" cy="0"/>
          </a:xfrm>
          <a:prstGeom prst="line">
            <a:avLst/>
          </a:prstGeom>
          <a:ln w="12700"/>
          <a:effectLst>
            <a:outerShdw blurRad="38100" dist="25400" dir="6600000" sx="102000" sy="102000" algn="t" rotWithShape="0">
              <a:srgbClr val="FF0000">
                <a:alpha val="88000"/>
              </a:srgb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47524DC-C9BF-4D91-884B-D192E426D122}"/>
              </a:ext>
            </a:extLst>
          </p:cNvPr>
          <p:cNvCxnSpPr>
            <a:cxnSpLocks/>
          </p:cNvCxnSpPr>
          <p:nvPr/>
        </p:nvCxnSpPr>
        <p:spPr>
          <a:xfrm flipH="1" flipV="1">
            <a:off x="690916" y="5583276"/>
            <a:ext cx="3466430" cy="43668"/>
          </a:xfrm>
          <a:prstGeom prst="line">
            <a:avLst/>
          </a:prstGeom>
          <a:ln w="12700"/>
          <a:effectLst>
            <a:outerShdw blurRad="38100" dist="25400" dir="6600000" sx="102000" sy="102000" algn="t" rotWithShape="0">
              <a:srgbClr val="FF0000">
                <a:alpha val="88000"/>
              </a:srgb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8D041CC-34FD-42D4-81CE-F07FA4EEF1A7}"/>
              </a:ext>
            </a:extLst>
          </p:cNvPr>
          <p:cNvCxnSpPr>
            <a:cxnSpLocks/>
          </p:cNvCxnSpPr>
          <p:nvPr/>
        </p:nvCxnSpPr>
        <p:spPr>
          <a:xfrm flipV="1">
            <a:off x="8540985" y="1685106"/>
            <a:ext cx="0" cy="3618841"/>
          </a:xfrm>
          <a:prstGeom prst="line">
            <a:avLst/>
          </a:prstGeom>
          <a:ln w="12700"/>
          <a:effectLst>
            <a:outerShdw blurRad="38100" dist="25400" dir="6600000" sx="102000" sy="102000" algn="t" rotWithShape="0">
              <a:srgbClr val="FF0000">
                <a:alpha val="88000"/>
              </a:srgb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2C869BC-416F-4F15-849E-9F1898D8B13A}"/>
              </a:ext>
            </a:extLst>
          </p:cNvPr>
          <p:cNvCxnSpPr>
            <a:cxnSpLocks/>
          </p:cNvCxnSpPr>
          <p:nvPr/>
        </p:nvCxnSpPr>
        <p:spPr>
          <a:xfrm flipH="1">
            <a:off x="376217" y="1723197"/>
            <a:ext cx="31725" cy="3547601"/>
          </a:xfrm>
          <a:prstGeom prst="line">
            <a:avLst/>
          </a:prstGeom>
          <a:ln w="12700"/>
          <a:effectLst>
            <a:outerShdw blurRad="38100" dist="25400" dir="6600000" sx="102000" sy="102000" algn="t" rotWithShape="0">
              <a:srgbClr val="FF0000">
                <a:alpha val="88000"/>
              </a:srgb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2F7F6B46-6FD7-4123-BF22-0EF1A930C797}"/>
              </a:ext>
            </a:extLst>
          </p:cNvPr>
          <p:cNvSpPr/>
          <p:nvPr/>
        </p:nvSpPr>
        <p:spPr>
          <a:xfrm>
            <a:off x="407942" y="1479668"/>
            <a:ext cx="171450" cy="16535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BDF8E08-7C3D-4F8A-BFA4-1DB78225C906}"/>
              </a:ext>
            </a:extLst>
          </p:cNvPr>
          <p:cNvSpPr/>
          <p:nvPr/>
        </p:nvSpPr>
        <p:spPr>
          <a:xfrm>
            <a:off x="8416452" y="5389920"/>
            <a:ext cx="171450" cy="16535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FA234BB-E8B2-46E0-88AE-D6360F7017AF}"/>
              </a:ext>
            </a:extLst>
          </p:cNvPr>
          <p:cNvCxnSpPr>
            <a:cxnSpLocks/>
          </p:cNvCxnSpPr>
          <p:nvPr/>
        </p:nvCxnSpPr>
        <p:spPr>
          <a:xfrm flipH="1">
            <a:off x="635022" y="1472088"/>
            <a:ext cx="3661878" cy="6724"/>
          </a:xfrm>
          <a:prstGeom prst="line">
            <a:avLst/>
          </a:prstGeom>
          <a:ln w="12700"/>
          <a:effectLst>
            <a:outerShdw blurRad="38100" dist="25400" dir="6600000" sx="102000" sy="102000" algn="t" rotWithShape="0">
              <a:srgbClr val="FF0000">
                <a:alpha val="88000"/>
              </a:srgb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4C08942-0D9D-4267-99AD-D4173541DE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" t="-7276" r="-13817" b="28249"/>
          <a:stretch/>
        </p:blipFill>
        <p:spPr>
          <a:xfrm>
            <a:off x="4309126" y="996731"/>
            <a:ext cx="523717" cy="565614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39AAA49E-6947-4400-BCE4-B27B10672AB4}"/>
              </a:ext>
            </a:extLst>
          </p:cNvPr>
          <p:cNvSpPr txBox="1">
            <a:spLocks/>
          </p:cNvSpPr>
          <p:nvPr/>
        </p:nvSpPr>
        <p:spPr>
          <a:xfrm>
            <a:off x="9591748" y="2729995"/>
            <a:ext cx="1359452" cy="87896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a-I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گام هشتم :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DF3D04D7-DE2E-4DC2-9E42-AAEF2CF7A728}"/>
              </a:ext>
            </a:extLst>
          </p:cNvPr>
          <p:cNvSpPr txBox="1">
            <a:spLocks/>
          </p:cNvSpPr>
          <p:nvPr/>
        </p:nvSpPr>
        <p:spPr>
          <a:xfrm>
            <a:off x="9354899" y="3723939"/>
            <a:ext cx="2112505" cy="7513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fa-IR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B Titr" panose="00000700000000000000" pitchFamily="2" charset="-78"/>
              </a:rPr>
              <a:t>تکمیل اطلاعات مربوطه به سابقه کیفری و مجوز تقاضا و خلاصه زندگی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C4CA03F2-036E-4AA5-89FF-D7650573B0D4}"/>
              </a:ext>
            </a:extLst>
          </p:cNvPr>
          <p:cNvSpPr txBox="1">
            <a:spLocks/>
          </p:cNvSpPr>
          <p:nvPr/>
        </p:nvSpPr>
        <p:spPr>
          <a:xfrm>
            <a:off x="4956576" y="2831528"/>
            <a:ext cx="3517674" cy="8038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fa-IR" sz="1300" dirty="0">
                <a:solidFill>
                  <a:schemeClr val="tx1"/>
                </a:solidFill>
                <a:cs typeface="B Zar" panose="00000400000000000000" pitchFamily="2" charset="-78"/>
              </a:rPr>
              <a:t>2- در قسمت ذکر مجوز ، نوع مجوز قانونی تقاضای خود را قید نمائید . برای پذیرفته شدگان آزمون کارآموزی«آزمون ورودی سال ..... » قید شود .  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D90D3E9-CDB6-4C6B-8421-9CB8D582C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54" y="1711203"/>
            <a:ext cx="4394137" cy="3340191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02C8240B-1BDD-4651-8D65-CB4A56DCF3D2}"/>
              </a:ext>
            </a:extLst>
          </p:cNvPr>
          <p:cNvSpPr txBox="1">
            <a:spLocks/>
          </p:cNvSpPr>
          <p:nvPr/>
        </p:nvSpPr>
        <p:spPr>
          <a:xfrm>
            <a:off x="5189533" y="3955611"/>
            <a:ext cx="3281709" cy="860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fa-IR" sz="1400" dirty="0">
                <a:solidFill>
                  <a:schemeClr val="tx1"/>
                </a:solidFill>
                <a:cs typeface="B Zar" panose="00000400000000000000" pitchFamily="2" charset="-78"/>
              </a:rPr>
              <a:t>در قسمت کادر مربوطه خلاصه ای  از زندگی خود را  الزاما در </a:t>
            </a:r>
            <a:r>
              <a:rPr lang="fa-IR" sz="1400" dirty="0" smtClean="0">
                <a:solidFill>
                  <a:schemeClr val="tx1"/>
                </a:solidFill>
                <a:cs typeface="B Zar" panose="00000400000000000000" pitchFamily="2" charset="-78"/>
              </a:rPr>
              <a:t>5 </a:t>
            </a:r>
            <a:r>
              <a:rPr lang="fa-IR" sz="1400" dirty="0">
                <a:solidFill>
                  <a:schemeClr val="tx1"/>
                </a:solidFill>
                <a:cs typeface="B Zar" panose="00000400000000000000" pitchFamily="2" charset="-78"/>
              </a:rPr>
              <a:t>خط قید نمائید .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6F17F38-AD17-46F7-8296-FBF975A37B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" t="-7276" r="-13817" b="28249"/>
          <a:stretch/>
        </p:blipFill>
        <p:spPr>
          <a:xfrm>
            <a:off x="10150559" y="867607"/>
            <a:ext cx="900000" cy="972000"/>
          </a:xfrm>
          <a:prstGeom prst="rect">
            <a:avLst/>
          </a:prstGeom>
        </p:spPr>
      </p:pic>
      <p:sp>
        <p:nvSpPr>
          <p:cNvPr id="32" name="Title 102">
            <a:extLst>
              <a:ext uri="{FF2B5EF4-FFF2-40B4-BE49-F238E27FC236}">
                <a16:creationId xmlns:a16="http://schemas.microsoft.com/office/drawing/2014/main" id="{E112C9BF-E5B4-4E13-A5AC-985AC8E42A39}"/>
              </a:ext>
            </a:extLst>
          </p:cNvPr>
          <p:cNvSpPr txBox="1">
            <a:spLocks/>
          </p:cNvSpPr>
          <p:nvPr/>
        </p:nvSpPr>
        <p:spPr>
          <a:xfrm>
            <a:off x="9807329" y="1654721"/>
            <a:ext cx="1501638" cy="43950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1200" dirty="0">
                <a:solidFill>
                  <a:schemeClr val="tx1"/>
                </a:solidFill>
                <a:latin typeface="Dima Shekasteh Free" panose="02000503000000020003" pitchFamily="2" charset="0"/>
                <a:cs typeface="B Davat" panose="00000400000000000000" pitchFamily="2" charset="-78"/>
              </a:rPr>
              <a:t>کانون </a:t>
            </a:r>
            <a:r>
              <a:rPr lang="fa-IR" sz="1200" dirty="0" smtClean="0">
                <a:solidFill>
                  <a:schemeClr val="tx1"/>
                </a:solidFill>
                <a:latin typeface="Dima Shekasteh Free" panose="02000503000000020003" pitchFamily="2" charset="0"/>
                <a:cs typeface="B Davat" panose="00000400000000000000" pitchFamily="2" charset="-78"/>
              </a:rPr>
              <a:t>وکلای  دادگستری کرمانشاه</a:t>
            </a:r>
            <a:endParaRPr lang="fa-IR" sz="1200" dirty="0">
              <a:solidFill>
                <a:schemeClr val="tx1"/>
              </a:solidFill>
              <a:latin typeface="Dima Shekasteh Free" panose="02000503000000020003" pitchFamily="2" charset="0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34992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13429</TotalTime>
  <Words>1526</Words>
  <Application>Microsoft Office PowerPoint</Application>
  <PresentationFormat>Widescreen</PresentationFormat>
  <Paragraphs>82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</vt:lpstr>
      <vt:lpstr>B Davat</vt:lpstr>
      <vt:lpstr>B Jadid</vt:lpstr>
      <vt:lpstr>B Titr</vt:lpstr>
      <vt:lpstr>B Zar</vt:lpstr>
      <vt:lpstr>Bodoni MT</vt:lpstr>
      <vt:lpstr>Calibri</vt:lpstr>
      <vt:lpstr>Dima Shekasteh Free</vt:lpstr>
      <vt:lpstr>IranNastaliq</vt:lpstr>
      <vt:lpstr>Times New Roman</vt:lpstr>
      <vt:lpstr>W_akhbar Bold</vt:lpstr>
      <vt:lpstr>Wingdings</vt:lpstr>
      <vt:lpstr>Office Theme</vt:lpstr>
      <vt:lpstr>PowerPoint Presentation</vt:lpstr>
      <vt:lpstr>گام اول:</vt:lpstr>
      <vt:lpstr>2- وارد بخش متقاضی شوید. در این بخش ابتدا مشخصات سجلی موجود در سامانه را بررسی نموده در صورت مغایرت ویرایش و سایر گزینه ها را تکمیل نمائید.</vt:lpstr>
      <vt:lpstr>1-  در قسمت پائین صفحه مشخصات سجلی،  تصویر یک قطعه عکس 4 * 3  پرسنلی خود را انتخاب و بارگذاری نمائید . همچنین امضای خود را بصورت خوانا با خودکار آبی  پرنگ بر روی یک برگ کاغذ سفید ثبت کرده و آنرا اسکن نموده و در قسمت نمونه امضاء در سمت چپ همین صفحه بارگذاری نمائید . (تصویر فعلی بصورت نمایشی است) توجه : پس از بارگزاری عکس و امضا،  یکبار دکمه ثبت در پایین صفحه را بزنید تا تغییرات اعمال گردند.</vt:lpstr>
      <vt:lpstr>PowerPoint Presentation</vt:lpstr>
      <vt:lpstr>PowerPoint Presentation</vt:lpstr>
      <vt:lpstr>1- مدارک اعلام شده در اطلاعیه ثبت نام و نیز فرم تعهد نامه ها که تکمیل و امضاء شده اند را  ابتدا اسکن نموده و سپس از صفحه مشخصات سجلی سمت چپ صفحه متقاضی ذیل عنوان، بارگذاری نمائید . توجه فرمائید در هر مورد عنوان مدرک اگر در عناوین، موجود نبود از گزینه سایر استفاده کنید . در قسمت نام حتما نام مدرک را مطابق عنوان انتخابی تایپ کنید. </vt:lpstr>
      <vt:lpstr>پس از طی مراحل قبل به بخش اطلاعات تکمیلی وارد شوید . </vt:lpstr>
      <vt:lpstr>1- در قسمت مربوط به سوابق کیفری چنانچه فاقد سابقه هستید، کلمه سابقه کیفری ندارم را در کادر مربوطه قید نمائید و در صورت وجود سابقه، آنرا در همین قسمت ذکر نمائید .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Yazdani Lawyer</dc:creator>
  <cp:lastModifiedBy>Sazegar Rayaneh</cp:lastModifiedBy>
  <cp:revision>206</cp:revision>
  <cp:lastPrinted>2023-10-01T07:26:45Z</cp:lastPrinted>
  <dcterms:created xsi:type="dcterms:W3CDTF">2020-11-20T16:13:29Z</dcterms:created>
  <dcterms:modified xsi:type="dcterms:W3CDTF">2025-01-07T06:43:08Z</dcterms:modified>
</cp:coreProperties>
</file>